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82"/>
  </p:notesMasterIdLst>
  <p:sldIdLst>
    <p:sldId id="256" r:id="rId2"/>
    <p:sldId id="265" r:id="rId3"/>
    <p:sldId id="305" r:id="rId4"/>
    <p:sldId id="405" r:id="rId5"/>
    <p:sldId id="306" r:id="rId6"/>
    <p:sldId id="403" r:id="rId7"/>
    <p:sldId id="393" r:id="rId8"/>
    <p:sldId id="406" r:id="rId9"/>
    <p:sldId id="404" r:id="rId10"/>
    <p:sldId id="378" r:id="rId11"/>
    <p:sldId id="387" r:id="rId12"/>
    <p:sldId id="388" r:id="rId13"/>
    <p:sldId id="344" r:id="rId14"/>
    <p:sldId id="390" r:id="rId15"/>
    <p:sldId id="289" r:id="rId16"/>
    <p:sldId id="407" r:id="rId17"/>
    <p:sldId id="330" r:id="rId18"/>
    <p:sldId id="294" r:id="rId19"/>
    <p:sldId id="412" r:id="rId20"/>
    <p:sldId id="372" r:id="rId21"/>
    <p:sldId id="270" r:id="rId22"/>
    <p:sldId id="274" r:id="rId23"/>
    <p:sldId id="280" r:id="rId24"/>
    <p:sldId id="394" r:id="rId25"/>
    <p:sldId id="267" r:id="rId26"/>
    <p:sldId id="413" r:id="rId27"/>
    <p:sldId id="391" r:id="rId28"/>
    <p:sldId id="376" r:id="rId29"/>
    <p:sldId id="392" r:id="rId30"/>
    <p:sldId id="380" r:id="rId31"/>
    <p:sldId id="374" r:id="rId32"/>
    <p:sldId id="383" r:id="rId33"/>
    <p:sldId id="384" r:id="rId34"/>
    <p:sldId id="385" r:id="rId35"/>
    <p:sldId id="386" r:id="rId36"/>
    <p:sldId id="408" r:id="rId37"/>
    <p:sldId id="409" r:id="rId38"/>
    <p:sldId id="410" r:id="rId39"/>
    <p:sldId id="375" r:id="rId40"/>
    <p:sldId id="328" r:id="rId41"/>
    <p:sldId id="327" r:id="rId42"/>
    <p:sldId id="309" r:id="rId43"/>
    <p:sldId id="411" r:id="rId44"/>
    <p:sldId id="310" r:id="rId45"/>
    <p:sldId id="311" r:id="rId46"/>
    <p:sldId id="329" r:id="rId47"/>
    <p:sldId id="396" r:id="rId48"/>
    <p:sldId id="397" r:id="rId49"/>
    <p:sldId id="400" r:id="rId50"/>
    <p:sldId id="402" r:id="rId51"/>
    <p:sldId id="399" r:id="rId52"/>
    <p:sldId id="414" r:id="rId53"/>
    <p:sldId id="415" r:id="rId54"/>
    <p:sldId id="340" r:id="rId55"/>
    <p:sldId id="341" r:id="rId56"/>
    <p:sldId id="342" r:id="rId57"/>
    <p:sldId id="347" r:id="rId58"/>
    <p:sldId id="352" r:id="rId59"/>
    <p:sldId id="350" r:id="rId60"/>
    <p:sldId id="349" r:id="rId61"/>
    <p:sldId id="354" r:id="rId62"/>
    <p:sldId id="355" r:id="rId63"/>
    <p:sldId id="343" r:id="rId64"/>
    <p:sldId id="351" r:id="rId65"/>
    <p:sldId id="364" r:id="rId66"/>
    <p:sldId id="365" r:id="rId67"/>
    <p:sldId id="366" r:id="rId68"/>
    <p:sldId id="332" r:id="rId69"/>
    <p:sldId id="360" r:id="rId70"/>
    <p:sldId id="333" r:id="rId71"/>
    <p:sldId id="334" r:id="rId72"/>
    <p:sldId id="346" r:id="rId73"/>
    <p:sldId id="356" r:id="rId74"/>
    <p:sldId id="361" r:id="rId75"/>
    <p:sldId id="357" r:id="rId76"/>
    <p:sldId id="358" r:id="rId77"/>
    <p:sldId id="359" r:id="rId78"/>
    <p:sldId id="345" r:id="rId79"/>
    <p:sldId id="362" r:id="rId80"/>
    <p:sldId id="279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2"/>
    <p:restoredTop sz="86484"/>
  </p:normalViewPr>
  <p:slideViewPr>
    <p:cSldViewPr snapToGrid="0" snapToObjects="1">
      <p:cViewPr>
        <p:scale>
          <a:sx n="140" d="100"/>
          <a:sy n="140" d="100"/>
        </p:scale>
        <p:origin x="2616" y="1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82F77-84FC-A443-B004-104F0EAE099D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C52D8-6E71-EA4F-840A-66D0D9A44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Relationship Id="rId3" Type="http://schemas.openxmlformats.org/officeDocument/2006/relationships/hyperlink" Target="http://www.nature.com/nbt/journal/v22/n7/full/nbt0704-909.html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How Can Programming Help Us?</a:t>
            </a:r>
          </a:p>
          <a:p>
            <a:r>
              <a:rPr lang="en-US" smtClean="0"/>
              <a:t>Why Do We Have To Program A Computer?</a:t>
            </a:r>
          </a:p>
          <a:p>
            <a:r>
              <a:rPr lang="en-US" smtClean="0"/>
              <a:t>How Do You Program?</a:t>
            </a:r>
          </a:p>
          <a:p>
            <a:pPr lvl="1"/>
            <a:r>
              <a:rPr lang="en-US" smtClean="0"/>
              <a:t>Which Language Do You Choose?</a:t>
            </a:r>
          </a:p>
          <a:p>
            <a:pPr lvl="1"/>
            <a:r>
              <a:rPr lang="en-US" smtClean="0"/>
              <a:t>Where Do We Program / Ides</a:t>
            </a:r>
          </a:p>
          <a:p>
            <a:pPr lvl="1"/>
            <a:r>
              <a:rPr lang="en-US" smtClean="0"/>
              <a:t>What Features Are A Help To Scientists</a:t>
            </a:r>
          </a:p>
          <a:p>
            <a:r>
              <a:rPr lang="en-US" smtClean="0"/>
              <a:t>Development In The 21</a:t>
            </a:r>
            <a:r>
              <a:rPr lang="en-US" baseline="30000" smtClean="0"/>
              <a:t>st</a:t>
            </a:r>
            <a:r>
              <a:rPr lang="en-US" smtClean="0"/>
              <a:t> Century</a:t>
            </a:r>
          </a:p>
          <a:p>
            <a:pPr lvl="1"/>
            <a:r>
              <a:rPr lang="en-US" err="1" smtClean="0"/>
              <a:t>Devops</a:t>
            </a:r>
            <a:endParaRPr lang="en-US" smtClean="0"/>
          </a:p>
          <a:p>
            <a:pPr lvl="1"/>
            <a:r>
              <a:rPr lang="en-US" smtClean="0"/>
              <a:t>Becoming A Reproducible Scientist</a:t>
            </a:r>
          </a:p>
          <a:p>
            <a:pPr lvl="1"/>
            <a:r>
              <a:rPr lang="en-US" smtClean="0"/>
              <a:t>On The Cutting Edge – Deep Learning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Update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4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5283F0-B315-D345-9F16-4059651DE8DE}" type="slidenum">
              <a:rPr lang="en-US" altLang="x-none"/>
              <a:pPr/>
              <a:t>39</a:t>
            </a:fld>
            <a:endParaRPr lang="en-US" altLang="x-none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2825" cy="342741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347512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Euler…Starting and ending at the same spot was not a requirement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The filled dynamic programming matrix for two DNA sequences, 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TTCATA and 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TGCTCGTA, for a scoring system of +5 for a match, -2 for a mismatch and -6 for each insertion or deletion.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following article</a:t>
            </a:r>
          </a:p>
          <a:p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What is dynamic programming?</a:t>
            </a:r>
            <a:endParaRPr 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 R Eddy</a:t>
            </a:r>
          </a:p>
          <a:p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Biotechnology 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909 - 910 (2004)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doi:10.1038/nbt0704-909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Comparison of four different bioinformatics platforms for sequence search (i.e., the BLAST algorithm is used in all of them). Panel (A) presents a standard pipeline using Perl scripting; Panels (B, C, D) show different workflow designs for the sequence search operation provided by Galaxy (B) [10],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Taverna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(C) [27] and the introduced Armadillo workflow platform (D). doi:10.1371/journal.pone.0029903.g001 </a:t>
            </a:r>
          </a:p>
          <a:p>
            <a:r>
              <a:rPr lang="en-US" smtClean="0"/>
              <a:t/>
            </a:r>
            <a:br>
              <a:rPr lang="en-US" smtClean="0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85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Update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1011936" y="1984248"/>
            <a:ext cx="8631936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11936" y="1371600"/>
            <a:ext cx="8631936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11936" y="4416552"/>
            <a:ext cx="8631936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4876800" y="5943600"/>
            <a:ext cx="6912864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4876800" y="6236208"/>
            <a:ext cx="6912864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0" y="5915108"/>
            <a:ext cx="2925717" cy="75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02" y="3333750"/>
            <a:ext cx="902209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41" y="533401"/>
            <a:ext cx="6354619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371600"/>
            <a:ext cx="1219200" cy="45720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371600"/>
            <a:ext cx="8331200" cy="45720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6F9623F-F8EE-4C47-9AD7-A82729A25421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6F9623F-F8EE-4C47-9AD7-A82729A25421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1984248"/>
            <a:ext cx="8631936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3429000"/>
            <a:ext cx="8631936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48768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88864" y="1452310"/>
            <a:ext cx="48768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04800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8864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8688" y="6419088"/>
            <a:ext cx="1219200" cy="384048"/>
          </a:xfrm>
        </p:spPr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4165600" y="594360"/>
            <a:ext cx="62992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" y="5905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304800" y="1752601"/>
            <a:ext cx="36576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" y="1427"/>
            <a:ext cx="12186928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04800" y="1527048"/>
            <a:ext cx="100584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8688" y="6419088"/>
            <a:ext cx="12192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file:///D:\PPT_Out\nature-logo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Programming </a:t>
            </a:r>
            <a:br>
              <a:rPr lang="en-US" dirty="0" smtClean="0"/>
            </a:br>
            <a:r>
              <a:rPr lang="en-US" dirty="0" smtClean="0"/>
              <a:t>(with Python)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Python Programming for Biologists Seminar Series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mtClean="0"/>
              <a:t>NIAID BCBB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7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Computers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4800" y="2363787"/>
            <a:ext cx="4876800" cy="27432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84800" y="2113851"/>
            <a:ext cx="4876800" cy="32430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13925" y="5356922"/>
            <a:ext cx="41216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Compute Cluster /</a:t>
            </a:r>
          </a:p>
          <a:p>
            <a:pPr algn="ctr"/>
            <a:r>
              <a:rPr lang="en-US" b="1" dirty="0" smtClean="0"/>
              <a:t>High-performance computer (HPC) /</a:t>
            </a:r>
          </a:p>
          <a:p>
            <a:pPr algn="ctr"/>
            <a:r>
              <a:rPr lang="en-US" b="1" dirty="0" smtClean="0"/>
              <a:t>Supercomputer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8590" y="5218423"/>
            <a:ext cx="1644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http://</a:t>
            </a:r>
            <a:r>
              <a:rPr lang="en-US" sz="1200" err="1" smtClean="0"/>
              <a:t>www.apple.com</a:t>
            </a:r>
            <a:endParaRPr lang="en-US" sz="1200"/>
          </a:p>
        </p:txBody>
      </p:sp>
      <p:sp>
        <p:nvSpPr>
          <p:cNvPr id="12" name="Rectangle 11"/>
          <p:cNvSpPr/>
          <p:nvPr/>
        </p:nvSpPr>
        <p:spPr>
          <a:xfrm>
            <a:off x="6140135" y="6563129"/>
            <a:ext cx="3469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</a:t>
            </a:r>
            <a:r>
              <a:rPr lang="en-US" sz="1200" err="1"/>
              <a:t>computing.llnl.gov</a:t>
            </a:r>
            <a:r>
              <a:rPr lang="en-US" sz="1200"/>
              <a:t>/tutorials/</a:t>
            </a:r>
            <a:r>
              <a:rPr lang="en-US" sz="1200" err="1"/>
              <a:t>linux_clusters</a:t>
            </a:r>
            <a:r>
              <a:rPr lang="en-US" sz="120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3648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Computer Communicate?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u="sng" dirty="0" smtClean="0"/>
              <a:t>Bi</a:t>
            </a:r>
            <a:r>
              <a:rPr lang="en-US" dirty="0" smtClean="0"/>
              <a:t>nary digi</a:t>
            </a:r>
            <a:r>
              <a:rPr lang="en-US" u="sng" dirty="0" smtClean="0"/>
              <a:t>t</a:t>
            </a:r>
            <a:r>
              <a:rPr lang="en-US" dirty="0" smtClean="0"/>
              <a:t>– 1, 0</a:t>
            </a:r>
          </a:p>
          <a:p>
            <a:pPr lvl="1"/>
            <a:r>
              <a:rPr lang="en-US" dirty="0" smtClean="0"/>
              <a:t>Electrical impulses</a:t>
            </a:r>
          </a:p>
          <a:p>
            <a:pPr lvl="1"/>
            <a:r>
              <a:rPr lang="en-US" dirty="0" smtClean="0"/>
              <a:t>“Bit”</a:t>
            </a:r>
          </a:p>
          <a:p>
            <a:endParaRPr lang="en-US" dirty="0" smtClean="0"/>
          </a:p>
          <a:p>
            <a:r>
              <a:rPr lang="en-US" dirty="0" smtClean="0"/>
              <a:t>“Byte”</a:t>
            </a:r>
          </a:p>
          <a:p>
            <a:pPr lvl="1"/>
            <a:r>
              <a:rPr lang="en-US" dirty="0" smtClean="0"/>
              <a:t>8 bits (0s, 1s)</a:t>
            </a:r>
          </a:p>
          <a:p>
            <a:endParaRPr lang="en-US" dirty="0" smtClean="0"/>
          </a:p>
          <a:p>
            <a:r>
              <a:rPr lang="en-US" dirty="0" smtClean="0"/>
              <a:t>“Word”</a:t>
            </a:r>
          </a:p>
          <a:p>
            <a:pPr lvl="1"/>
            <a:r>
              <a:rPr lang="en-US" dirty="0" smtClean="0"/>
              <a:t>64 bit (32 bit) – 8 bytes at a time</a:t>
            </a:r>
          </a:p>
          <a:p>
            <a:pPr lvl="1"/>
            <a:r>
              <a:rPr lang="en-US" dirty="0" smtClean="0"/>
              <a:t>Width of communication path in central processing unit (CPU)</a:t>
            </a:r>
          </a:p>
          <a:p>
            <a:pPr lvl="2"/>
            <a:r>
              <a:rPr lang="en-US" dirty="0" smtClean="0"/>
              <a:t>I7, i5, Xeon, Athlon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4800" y="2017670"/>
            <a:ext cx="4876800" cy="3435434"/>
          </a:xfrm>
        </p:spPr>
      </p:pic>
      <p:sp>
        <p:nvSpPr>
          <p:cNvPr id="7" name="Rectangle 6"/>
          <p:cNvSpPr/>
          <p:nvPr/>
        </p:nvSpPr>
        <p:spPr>
          <a:xfrm>
            <a:off x="4775200" y="545310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http://</a:t>
            </a:r>
            <a:r>
              <a:rPr lang="en-US" sz="1000" err="1"/>
              <a:t>engineering.integrisgp.com</a:t>
            </a:r>
            <a:r>
              <a:rPr lang="en-US" sz="1000"/>
              <a:t>/</a:t>
            </a:r>
            <a:r>
              <a:rPr lang="en-US" sz="1000" err="1"/>
              <a:t>wp</a:t>
            </a:r>
            <a:r>
              <a:rPr lang="en-US" sz="1000"/>
              <a:t>-content/uploads/2015/10/computer-</a:t>
            </a:r>
            <a:r>
              <a:rPr lang="en-US" sz="1000" err="1"/>
              <a:t>speak.jpg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0443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This Mean For Us?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7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Programming Languages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Computers “speak” 1s, 0s</a:t>
            </a:r>
          </a:p>
          <a:p>
            <a:r>
              <a:rPr lang="en-US" dirty="0" smtClean="0"/>
              <a:t>Human speak English, etc.</a:t>
            </a:r>
          </a:p>
          <a:p>
            <a:endParaRPr lang="en-US" dirty="0"/>
          </a:p>
          <a:p>
            <a:r>
              <a:rPr lang="en-US" dirty="0" smtClean="0"/>
              <a:t>Programming Language Levels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Machine language (0, 1)</a:t>
            </a:r>
          </a:p>
          <a:p>
            <a:pPr lvl="2"/>
            <a:r>
              <a:rPr lang="en-US" dirty="0" smtClean="0"/>
              <a:t>Interpreted </a:t>
            </a:r>
            <a:r>
              <a:rPr lang="en-US" dirty="0"/>
              <a:t>directly in hardware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Assembly language</a:t>
            </a:r>
          </a:p>
          <a:p>
            <a:pPr lvl="2"/>
            <a:r>
              <a:rPr lang="en-US" dirty="0" smtClean="0"/>
              <a:t>Wrappers </a:t>
            </a:r>
            <a:r>
              <a:rPr lang="en-US" dirty="0"/>
              <a:t>over </a:t>
            </a:r>
            <a:r>
              <a:rPr lang="en-US" dirty="0" smtClean="0"/>
              <a:t>machine </a:t>
            </a:r>
            <a:r>
              <a:rPr lang="en-US" dirty="0"/>
              <a:t>language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High-level languages (C, Java)</a:t>
            </a:r>
          </a:p>
          <a:p>
            <a:pPr lvl="2"/>
            <a:r>
              <a:rPr lang="en-US" dirty="0" smtClean="0"/>
              <a:t>Machine-independent language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Scripting languages (Python, R, </a:t>
            </a:r>
            <a:r>
              <a:rPr lang="en-US" dirty="0" err="1" smtClean="0"/>
              <a:t>perl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High-level </a:t>
            </a:r>
            <a:r>
              <a:rPr lang="en-US" dirty="0"/>
              <a:t>and </a:t>
            </a:r>
            <a:r>
              <a:rPr lang="en-US" dirty="0" smtClean="0"/>
              <a:t>powerful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4969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http://</a:t>
            </a:r>
            <a:r>
              <a:rPr lang="en-US" sz="1200" err="1"/>
              <a:t>carlcheo.com</a:t>
            </a:r>
            <a:r>
              <a:rPr lang="en-US" sz="1200"/>
              <a:t>/what-is-programming-what-do-programmers-do</a:t>
            </a:r>
          </a:p>
        </p:txBody>
      </p:sp>
      <p:pic>
        <p:nvPicPr>
          <p:cNvPr id="8" name="Picture 2" descr="http://carlcheo.com/wp-content/uploads/2015/04/abstraction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851723"/>
            <a:ext cx="4572000" cy="37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Interpreters / Compilers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How do we go from high-level languages to assembly?</a:t>
            </a:r>
          </a:p>
          <a:p>
            <a:pPr lvl="1"/>
            <a:r>
              <a:rPr lang="en-US" smtClean="0"/>
              <a:t>Interpreter </a:t>
            </a:r>
            <a:r>
              <a:rPr lang="en-US"/>
              <a:t>(Python, R)</a:t>
            </a:r>
          </a:p>
          <a:p>
            <a:pPr lvl="1"/>
            <a:r>
              <a:rPr lang="en-US" smtClean="0"/>
              <a:t>Compiler (C, C++, Java)</a:t>
            </a:r>
          </a:p>
          <a:p>
            <a:endParaRPr lang="en-US" smtClean="0"/>
          </a:p>
          <a:p>
            <a:r>
              <a:rPr lang="en-US" smtClean="0"/>
              <a:t>We write program “source code”</a:t>
            </a:r>
          </a:p>
          <a:p>
            <a:pPr lvl="1"/>
            <a:r>
              <a:rPr lang="en-US" smtClean="0"/>
              <a:t>Usually saved as a file</a:t>
            </a:r>
          </a:p>
          <a:p>
            <a:endParaRPr lang="en-US" smtClean="0"/>
          </a:p>
          <a:p>
            <a:r>
              <a:rPr lang="en-US" smtClean="0"/>
              <a:t>We “run” or “execute” program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84800" y="2061187"/>
            <a:ext cx="4876800" cy="3348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75200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000"/>
              <a:t>http://</a:t>
            </a:r>
            <a:r>
              <a:rPr lang="en-US" sz="1000" err="1"/>
              <a:t>www.hackersclub.io</a:t>
            </a:r>
            <a:r>
              <a:rPr lang="en-US" sz="1000"/>
              <a:t>/single-post/2016/04/06/Scripting-vs-Coding-vs-Programming</a:t>
            </a:r>
          </a:p>
        </p:txBody>
      </p:sp>
    </p:spTree>
    <p:extLst>
      <p:ext uri="{BB962C8B-B14F-4D97-AF65-F5344CB8AC3E}">
        <p14:creationId xmlns:p14="http://schemas.microsoft.com/office/powerpoint/2010/main" val="20634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Printing “Hello World!”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defTabSz="457223" fontAlgn="base">
              <a:buNone/>
            </a:pPr>
            <a:r>
              <a:rPr lang="en-US" sz="2400" b="1" smtClean="0">
                <a:ea typeface="Courier" charset="0"/>
                <a:cs typeface="Courier" charset="0"/>
              </a:rPr>
              <a:t>C++</a:t>
            </a:r>
          </a:p>
          <a:p>
            <a:pPr marL="0" indent="0" defTabSz="457223" fontAlgn="base">
              <a:buNone/>
            </a:pP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#include &lt;</a:t>
            </a:r>
            <a:r>
              <a:rPr lang="en-US" sz="1400" err="1" smtClean="0">
                <a:latin typeface="Courier" charset="0"/>
                <a:ea typeface="Courier" charset="0"/>
                <a:cs typeface="Courier" charset="0"/>
              </a:rPr>
              <a:t>iostream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marL="0" indent="0" defTabSz="457223" fontAlgn="base">
              <a:buNone/>
            </a:pPr>
            <a:r>
              <a:rPr lang="en-US" sz="140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 main()</a:t>
            </a:r>
          </a:p>
          <a:p>
            <a:pPr marL="0" indent="0" defTabSz="457223" fontAlgn="base">
              <a:buNone/>
            </a:pP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 defTabSz="457223" fontAlgn="base">
              <a:buNone/>
            </a:pP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err="1" smtClean="0">
                <a:latin typeface="Courier" charset="0"/>
                <a:ea typeface="Courier" charset="0"/>
                <a:cs typeface="Courier" charset="0"/>
              </a:rPr>
              <a:t>std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::count &lt;&lt; "Hello World” &lt;&lt; </a:t>
            </a:r>
            <a:r>
              <a:rPr lang="en-US" sz="1400" err="1" smtClean="0">
                <a:latin typeface="Courier" charset="0"/>
                <a:ea typeface="Courier" charset="0"/>
                <a:cs typeface="Courier" charset="0"/>
              </a:rPr>
              <a:t>std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::</a:t>
            </a:r>
            <a:r>
              <a:rPr lang="en-US" sz="1400" err="1" smtClean="0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 defTabSz="457223" fontAlgn="base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return 0;</a:t>
            </a:r>
          </a:p>
          <a:p>
            <a:pPr marL="0" indent="0" defTabSz="457223" fontAlgn="base">
              <a:buNone/>
            </a:pP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 defTabSz="457223" fontAlgn="base">
              <a:buNone/>
            </a:pPr>
            <a:endParaRPr lang="en-US" sz="140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b="1">
                <a:latin typeface="Courier" charset="0"/>
                <a:ea typeface="Courier" charset="0"/>
                <a:cs typeface="Courier" charset="0"/>
              </a:rPr>
              <a:t>Python</a:t>
            </a:r>
            <a:endParaRPr lang="en-US" sz="240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print(“Hello World!”)</a:t>
            </a:r>
            <a:endParaRPr lang="en-US" sz="1400"/>
          </a:p>
          <a:p>
            <a:pPr marL="0" indent="0" defTabSz="457223">
              <a:buNone/>
            </a:pPr>
            <a:endParaRPr lang="en-US" sz="140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defTabSz="457223" fontAlgn="base">
              <a:buNone/>
            </a:pPr>
            <a:r>
              <a:rPr lang="en-US" sz="2400" b="1">
                <a:ea typeface="Courier" charset="0"/>
                <a:cs typeface="Courier" charset="0"/>
              </a:rPr>
              <a:t>Java</a:t>
            </a:r>
          </a:p>
          <a:p>
            <a:pPr marL="0" indent="0" defTabSz="457223" fontAlgn="base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public class HelloWorld { </a:t>
            </a:r>
          </a:p>
          <a:p>
            <a:pPr marL="0" indent="0" defTabSz="457223" fontAlgn="base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	public static void main (String[] </a:t>
            </a:r>
            <a:r>
              <a:rPr lang="en-US" sz="140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 defTabSz="457223" fontAlgn="base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 		</a:t>
            </a:r>
            <a:r>
              <a:rPr lang="en-US" sz="140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Hello World</a:t>
            </a:r>
            <a:r>
              <a:rPr lang="en-US" sz="1400">
                <a:latin typeface="Courier" charset="0"/>
                <a:ea typeface="Courier" charset="0"/>
                <a:cs typeface="Courier" charset="0"/>
              </a:rPr>
              <a:t>!"); </a:t>
            </a:r>
          </a:p>
          <a:p>
            <a:pPr marL="0" indent="0" defTabSz="457223" fontAlgn="base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 defTabSz="457223" fontAlgn="base">
              <a:buNone/>
            </a:pP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400"/>
          </a:p>
          <a:p>
            <a:pPr marL="0" indent="0">
              <a:buNone/>
            </a:pPr>
            <a:endParaRPr lang="en-US" sz="1400" smtClean="0"/>
          </a:p>
          <a:p>
            <a:pPr marL="0" indent="0">
              <a:buNone/>
            </a:pPr>
            <a:endParaRPr lang="en-US" sz="1400" smtClean="0"/>
          </a:p>
          <a:p>
            <a:pPr marL="0" indent="0">
              <a:buNone/>
            </a:pPr>
            <a:r>
              <a:rPr lang="en-US" sz="2400" b="1" smtClean="0"/>
              <a:t>R</a:t>
            </a:r>
          </a:p>
          <a:p>
            <a:pPr marL="0" indent="0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print("Hello World!", quote = FALSE</a:t>
            </a:r>
            <a:r>
              <a:rPr lang="en-US" sz="1400" smtClean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endParaRPr lang="en-US" sz="140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40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400"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2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Learn to Program in Python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general purpose, high-level language</a:t>
            </a:r>
          </a:p>
          <a:p>
            <a:r>
              <a:rPr lang="en-US" dirty="0"/>
              <a:t>C</a:t>
            </a:r>
            <a:r>
              <a:rPr lang="en-US" dirty="0" smtClean="0"/>
              <a:t>ross-platform and open </a:t>
            </a:r>
            <a:r>
              <a:rPr lang="en-US" dirty="0"/>
              <a:t>s</a:t>
            </a:r>
            <a:r>
              <a:rPr lang="en-US" dirty="0" smtClean="0"/>
              <a:t>ource</a:t>
            </a:r>
          </a:p>
          <a:p>
            <a:r>
              <a:rPr lang="en-US" dirty="0" smtClean="0"/>
              <a:t>An interpreted language (no need to compile)</a:t>
            </a:r>
          </a:p>
          <a:p>
            <a:r>
              <a:rPr lang="en-US" dirty="0" smtClean="0"/>
              <a:t>Easy to read language</a:t>
            </a:r>
            <a:endParaRPr lang="en-US" dirty="0" smtClean="0"/>
          </a:p>
          <a:p>
            <a:r>
              <a:rPr lang="en-US" dirty="0" smtClean="0"/>
              <a:t>Powerful</a:t>
            </a:r>
          </a:p>
          <a:p>
            <a:r>
              <a:rPr lang="en-US" dirty="0" smtClean="0"/>
              <a:t>Fast (with package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“Batteries included” standard library</a:t>
            </a:r>
          </a:p>
          <a:p>
            <a:r>
              <a:rPr lang="en-US" dirty="0" smtClean="0"/>
              <a:t>Great Community</a:t>
            </a:r>
          </a:p>
          <a:p>
            <a:pPr lvl="1"/>
            <a:r>
              <a:rPr lang="en-US" dirty="0" smtClean="0"/>
              <a:t>Many package available</a:t>
            </a:r>
          </a:p>
          <a:p>
            <a:pPr lvl="1"/>
            <a:r>
              <a:rPr lang="en-US" dirty="0" smtClean="0"/>
              <a:t>Lots </a:t>
            </a:r>
            <a:r>
              <a:rPr lang="en-US" dirty="0"/>
              <a:t>of </a:t>
            </a:r>
            <a:r>
              <a:rPr lang="en-US" dirty="0" smtClean="0"/>
              <a:t>help and tutorials</a:t>
            </a:r>
            <a:endParaRPr lang="en-US" dirty="0"/>
          </a:p>
          <a:p>
            <a:r>
              <a:rPr lang="en-US" dirty="0" smtClean="0"/>
              <a:t>Easy installation (with anaconda distribution)</a:t>
            </a:r>
          </a:p>
          <a:p>
            <a:r>
              <a:rPr lang="en-US" dirty="0" smtClean="0"/>
              <a:t>Popular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74347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Scientific </a:t>
            </a:r>
            <a:r>
              <a:rPr lang="en-US" dirty="0" smtClean="0"/>
              <a:t>Computing Packages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smtClean="0"/>
              <a:t>– fast matrix calculations</a:t>
            </a:r>
          </a:p>
          <a:p>
            <a:r>
              <a:rPr lang="en-US" dirty="0" smtClean="0"/>
              <a:t>Pandas – scientific data analysis</a:t>
            </a:r>
          </a:p>
          <a:p>
            <a:r>
              <a:rPr lang="en-US" dirty="0" err="1"/>
              <a:t>Matplotlib</a:t>
            </a:r>
            <a:r>
              <a:rPr lang="en-US" dirty="0"/>
              <a:t> – a MATLAB-like plotting library</a:t>
            </a:r>
          </a:p>
          <a:p>
            <a:r>
              <a:rPr lang="en-US" dirty="0" err="1" smtClean="0"/>
              <a:t>SageMath</a:t>
            </a:r>
            <a:r>
              <a:rPr lang="en-US" dirty="0" smtClean="0"/>
              <a:t> </a:t>
            </a:r>
            <a:r>
              <a:rPr lang="en-US" dirty="0"/>
              <a:t>– a </a:t>
            </a:r>
            <a:r>
              <a:rPr lang="en-US" dirty="0"/>
              <a:t>large mathematical software application </a:t>
            </a:r>
            <a:r>
              <a:rPr lang="en-US" dirty="0" smtClean="0"/>
              <a:t> for linear </a:t>
            </a:r>
            <a:r>
              <a:rPr lang="en-US" dirty="0"/>
              <a:t>algebra, combinatorics, numerical mathematics, calculus, and </a:t>
            </a:r>
            <a:r>
              <a:rPr lang="en-US" dirty="0" smtClean="0"/>
              <a:t>more</a:t>
            </a:r>
            <a:endParaRPr lang="en-US" dirty="0"/>
          </a:p>
          <a:p>
            <a:r>
              <a:rPr lang="en-US" dirty="0" err="1"/>
              <a:t>SciPy</a:t>
            </a:r>
            <a:r>
              <a:rPr lang="en-US" dirty="0"/>
              <a:t> – a </a:t>
            </a:r>
            <a:r>
              <a:rPr lang="en-US" dirty="0"/>
              <a:t>large library of scientific tools</a:t>
            </a:r>
          </a:p>
          <a:p>
            <a:r>
              <a:rPr lang="en-US" dirty="0" err="1" smtClean="0"/>
              <a:t>Scikit</a:t>
            </a:r>
            <a:r>
              <a:rPr lang="en-US" dirty="0" smtClean="0"/>
              <a:t>-learn – Machine learning</a:t>
            </a:r>
          </a:p>
          <a:p>
            <a:r>
              <a:rPr lang="en-US" dirty="0" smtClean="0"/>
              <a:t>Stats-model – Statistical analysis</a:t>
            </a:r>
          </a:p>
          <a:p>
            <a:r>
              <a:rPr lang="en-US" dirty="0" smtClean="0"/>
              <a:t>Jupyter – Analysis notebook / collaboration</a:t>
            </a:r>
          </a:p>
          <a:p>
            <a:r>
              <a:rPr lang="en-US" dirty="0" smtClean="0"/>
              <a:t>Conda / bioconda  - installers</a:t>
            </a:r>
          </a:p>
        </p:txBody>
      </p:sp>
    </p:spTree>
    <p:extLst>
      <p:ext uri="{BB962C8B-B14F-4D97-AF65-F5344CB8AC3E}">
        <p14:creationId xmlns:p14="http://schemas.microsoft.com/office/powerpoint/2010/main" val="148165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Language Popularity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248538"/>
            <a:ext cx="9754134" cy="2933062"/>
          </a:xfrm>
        </p:spPr>
      </p:pic>
    </p:spTree>
    <p:extLst>
      <p:ext uri="{BB962C8B-B14F-4D97-AF65-F5344CB8AC3E}">
        <p14:creationId xmlns:p14="http://schemas.microsoft.com/office/powerpoint/2010/main" val="575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A Program?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should you learn to program?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do we have to program a computer?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should someone learn python?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28600" lvl="1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can programming help you?</a:t>
            </a:r>
            <a:endParaRPr lang="en-US" dirty="0"/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does one program a computer?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228600" lvl="1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can you learn 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Program?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/>
              <a:t>Think About Your </a:t>
            </a:r>
            <a:r>
              <a:rPr lang="en-US" smtClean="0"/>
              <a:t>Workflow (Algorithm)</a:t>
            </a:r>
          </a:p>
          <a:p>
            <a:pPr lvl="1"/>
            <a:r>
              <a:rPr lang="en-US" smtClean="0"/>
              <a:t>Write Pseudocode</a:t>
            </a:r>
          </a:p>
          <a:p>
            <a:pPr lvl="1"/>
            <a:r>
              <a:rPr lang="en-US"/>
              <a:t>Break down our task into smaller tasks</a:t>
            </a:r>
          </a:p>
          <a:p>
            <a:pPr lvl="1"/>
            <a:r>
              <a:rPr lang="en-US" smtClean="0"/>
              <a:t>Describe the major components of our program</a:t>
            </a:r>
          </a:p>
          <a:p>
            <a:pPr lvl="1"/>
            <a:r>
              <a:rPr lang="en-US" smtClean="0"/>
              <a:t>Does this sound difficult?</a:t>
            </a:r>
          </a:p>
          <a:p>
            <a:pPr lvl="1"/>
            <a:r>
              <a:rPr lang="en-US"/>
              <a:t>Let’s look at an example that I suspect most of us are familiar with</a:t>
            </a:r>
            <a:r>
              <a:rPr lang="en-US" smtClean="0"/>
              <a:t>…</a:t>
            </a:r>
          </a:p>
          <a:p>
            <a:endParaRPr lang="en-US"/>
          </a:p>
          <a:p>
            <a:r>
              <a:rPr lang="en-US" smtClean="0"/>
              <a:t>Convert pseudo code into a program or “source code”</a:t>
            </a:r>
          </a:p>
          <a:p>
            <a:pPr lvl="1"/>
            <a:r>
              <a:rPr lang="en-US" smtClean="0"/>
              <a:t>Write in a text file</a:t>
            </a:r>
            <a:endParaRPr lang="en-US"/>
          </a:p>
          <a:p>
            <a:pPr lvl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87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An Example Workflow: </a:t>
            </a:r>
            <a:br>
              <a:rPr lang="en-US" smtClean="0"/>
            </a:br>
            <a:r>
              <a:rPr lang="en-US" smtClean="0"/>
              <a:t>Coffee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smtClean="0"/>
              <a:t>Who drinks coffee?</a:t>
            </a:r>
          </a:p>
          <a:p>
            <a:r>
              <a:rPr lang="en-US" smtClean="0"/>
              <a:t>Who makes coffee?</a:t>
            </a:r>
          </a:p>
          <a:p>
            <a:r>
              <a:rPr lang="en-US" smtClean="0"/>
              <a:t>Who buys coffee?</a:t>
            </a:r>
          </a:p>
          <a:p>
            <a:endParaRPr lang="en-US"/>
          </a:p>
          <a:p>
            <a:r>
              <a:rPr lang="en-US" smtClean="0"/>
              <a:t>What does it take to make a pot or cup of coffee?</a:t>
            </a:r>
          </a:p>
          <a:p>
            <a:endParaRPr lang="en-US"/>
          </a:p>
          <a:p>
            <a:r>
              <a:rPr lang="en-US" smtClean="0"/>
              <a:t>(I’m a French Press type of coffee drinker)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9" y="1527175"/>
            <a:ext cx="3143362" cy="4416425"/>
          </a:xfrm>
        </p:spPr>
      </p:pic>
    </p:spTree>
    <p:extLst>
      <p:ext uri="{BB962C8B-B14F-4D97-AF65-F5344CB8AC3E}">
        <p14:creationId xmlns:p14="http://schemas.microsoft.com/office/powerpoint/2010/main" val="5926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AeroPress</a:t>
            </a:r>
            <a:r>
              <a:rPr lang="en-US" smtClean="0"/>
              <a:t>…</a:t>
            </a:r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52" y="0"/>
            <a:ext cx="3855665" cy="685595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Workflow…or…</a:t>
            </a:r>
          </a:p>
          <a:p>
            <a:r>
              <a:rPr lang="en-US" smtClean="0"/>
              <a:t>Steps</a:t>
            </a:r>
            <a:r>
              <a:rPr lang="en-US"/>
              <a:t> </a:t>
            </a:r>
            <a:r>
              <a:rPr lang="en-US" smtClean="0"/>
              <a:t>or</a:t>
            </a:r>
          </a:p>
          <a:p>
            <a:r>
              <a:rPr lang="en-US" smtClean="0"/>
              <a:t>Recipe or</a:t>
            </a:r>
          </a:p>
          <a:p>
            <a:r>
              <a:rPr lang="en-US" smtClean="0"/>
              <a:t>Protocol or</a:t>
            </a:r>
          </a:p>
          <a:p>
            <a:r>
              <a:rPr lang="en-US" smtClean="0"/>
              <a:t>Flowchart…</a:t>
            </a:r>
          </a:p>
          <a:p>
            <a:endParaRPr lang="en-US"/>
          </a:p>
          <a:p>
            <a:r>
              <a:rPr lang="en-US" smtClean="0"/>
              <a:t>Ultimately this is an algorithm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1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Coffee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12551"/>
            <a:ext cx="3388523" cy="5072391"/>
          </a:xfrm>
        </p:spPr>
      </p:pic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What if I want to make different type of coffee drinks?</a:t>
            </a:r>
          </a:p>
          <a:p>
            <a:endParaRPr lang="en-US"/>
          </a:p>
          <a:p>
            <a:r>
              <a:rPr lang="en-US" smtClean="0"/>
              <a:t>What is different about my recipe?</a:t>
            </a:r>
          </a:p>
          <a:p>
            <a:endParaRPr lang="en-US"/>
          </a:p>
          <a:p>
            <a:r>
              <a:rPr lang="en-US" smtClean="0"/>
              <a:t>What is the same about my recipe?</a:t>
            </a:r>
          </a:p>
          <a:p>
            <a:endParaRPr lang="en-US"/>
          </a:p>
          <a:p>
            <a:r>
              <a:rPr lang="en-US" smtClean="0"/>
              <a:t>Is reproducibility important?</a:t>
            </a:r>
          </a:p>
          <a:p>
            <a:endParaRPr lang="en-US"/>
          </a:p>
          <a:p>
            <a:r>
              <a:rPr lang="en-US" smtClean="0"/>
              <a:t>What </a:t>
            </a:r>
            <a:r>
              <a:rPr lang="en-US"/>
              <a:t>happens if you gave those exact instructions to a three year old</a:t>
            </a:r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2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44636" y="2556164"/>
            <a:ext cx="3096491" cy="2223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7702" y="3445316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Input =&gt;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7278441" y="3437158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=&gt; Output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5112195" y="3252491"/>
            <a:ext cx="56137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</a:rPr>
              <a:t>?</a:t>
            </a:r>
            <a:endParaRPr lang="en-US" sz="4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0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New Way Of Seeing The World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mtClean="0"/>
              <a:t>What </a:t>
            </a:r>
            <a:r>
              <a:rPr lang="en-US"/>
              <a:t>we are really teaching is a new way of looking at a problem</a:t>
            </a:r>
          </a:p>
          <a:p>
            <a:r>
              <a:rPr lang="en-US"/>
              <a:t>See repetition in your work; have fun with it</a:t>
            </a:r>
          </a:p>
          <a:p>
            <a:endParaRPr lang="en-US" smtClean="0"/>
          </a:p>
          <a:p>
            <a:r>
              <a:rPr lang="en-US" smtClean="0"/>
              <a:t>Where have you all seen repetition in your work?</a:t>
            </a:r>
            <a:endParaRPr lang="en-US"/>
          </a:p>
          <a:p>
            <a:pPr lvl="1"/>
            <a:r>
              <a:rPr lang="en-US"/>
              <a:t>Find repetition even when it does not look like it; where is repetition hiding?</a:t>
            </a:r>
          </a:p>
          <a:p>
            <a:endParaRPr lang="en-US" smtClean="0"/>
          </a:p>
          <a:p>
            <a:r>
              <a:rPr lang="en-US" smtClean="0"/>
              <a:t>Reproducibility </a:t>
            </a:r>
            <a:r>
              <a:rPr lang="en-US"/>
              <a:t>/ reuse of </a:t>
            </a:r>
            <a:r>
              <a:rPr lang="en-US" smtClean="0"/>
              <a:t>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Parts Of </a:t>
            </a:r>
            <a:br>
              <a:rPr lang="en-US" dirty="0" smtClean="0"/>
            </a:br>
            <a:r>
              <a:rPr lang="en-US" dirty="0" smtClean="0"/>
              <a:t>A Programming Language?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25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Our Program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All </a:t>
            </a:r>
            <a:r>
              <a:rPr lang="en-US" dirty="0"/>
              <a:t>programming languages share </a:t>
            </a:r>
            <a:r>
              <a:rPr lang="en-US" dirty="0" smtClean="0"/>
              <a:t>many of the </a:t>
            </a:r>
            <a:r>
              <a:rPr lang="en-US" dirty="0"/>
              <a:t>same </a:t>
            </a:r>
            <a:r>
              <a:rPr lang="en-US" dirty="0" smtClean="0"/>
              <a:t>concepts</a:t>
            </a:r>
            <a:endParaRPr lang="en-US" dirty="0"/>
          </a:p>
          <a:p>
            <a:pPr lvl="2"/>
            <a:r>
              <a:rPr lang="en-US" dirty="0"/>
              <a:t>Data types</a:t>
            </a:r>
          </a:p>
          <a:p>
            <a:pPr lvl="2"/>
            <a:r>
              <a:rPr lang="en-US" dirty="0"/>
              <a:t>Data structures</a:t>
            </a:r>
          </a:p>
          <a:p>
            <a:pPr lvl="2"/>
            <a:r>
              <a:rPr lang="en-US" dirty="0"/>
              <a:t>Conditionals</a:t>
            </a:r>
          </a:p>
          <a:p>
            <a:pPr lvl="2"/>
            <a:r>
              <a:rPr lang="en-US" dirty="0"/>
              <a:t>Loops</a:t>
            </a:r>
          </a:p>
          <a:p>
            <a:pPr lvl="2"/>
            <a:r>
              <a:rPr lang="en-US" dirty="0"/>
              <a:t>Functions</a:t>
            </a:r>
          </a:p>
          <a:p>
            <a:pPr lvl="2"/>
            <a:r>
              <a:rPr lang="en-US" dirty="0"/>
              <a:t>Files input/output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Types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lvl="1"/>
            <a:r>
              <a:rPr lang="en-US" dirty="0" smtClean="0"/>
              <a:t>Integer</a:t>
            </a:r>
          </a:p>
          <a:p>
            <a:pPr lvl="2"/>
            <a:r>
              <a:rPr lang="en-US" dirty="0" smtClean="0"/>
              <a:t>0, 1, 2, 999</a:t>
            </a:r>
          </a:p>
          <a:p>
            <a:pPr lvl="1"/>
            <a:endParaRPr lang="en-US" baseline="0" dirty="0" smtClean="0"/>
          </a:p>
          <a:p>
            <a:pPr lvl="1"/>
            <a:r>
              <a:rPr lang="en-US" dirty="0"/>
              <a:t>Floating-point number, “Float”</a:t>
            </a:r>
          </a:p>
          <a:p>
            <a:pPr lvl="2"/>
            <a:r>
              <a:rPr lang="en-US" dirty="0"/>
              <a:t>3.14</a:t>
            </a:r>
          </a:p>
          <a:p>
            <a:pPr lvl="1"/>
            <a:endParaRPr lang="en-US" baseline="0" dirty="0" smtClean="0"/>
          </a:p>
          <a:p>
            <a:pPr lvl="1"/>
            <a:r>
              <a:rPr lang="en-US" baseline="0" dirty="0" smtClean="0"/>
              <a:t>Boolean</a:t>
            </a:r>
          </a:p>
          <a:p>
            <a:pPr lvl="2"/>
            <a:r>
              <a:rPr lang="en-US" baseline="0" dirty="0" smtClean="0"/>
              <a:t>True, False</a:t>
            </a:r>
          </a:p>
          <a:p>
            <a:pPr lvl="2"/>
            <a:endParaRPr lang="en-US" baseline="0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/>
              <a:t>Character</a:t>
            </a:r>
          </a:p>
          <a:p>
            <a:pPr lvl="2"/>
            <a:r>
              <a:rPr lang="en-US" dirty="0"/>
              <a:t>“a”, “b”, “c”, “A”, “B”, “C”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String (of characters)</a:t>
            </a:r>
            <a:endParaRPr lang="en-US" dirty="0"/>
          </a:p>
          <a:p>
            <a:pPr lvl="2"/>
            <a:r>
              <a:rPr lang="en-US" dirty="0"/>
              <a:t>“ATCG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400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Structures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smtClean="0"/>
              <a:t>Sequence Data Types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Array (List)</a:t>
            </a:r>
          </a:p>
          <a:p>
            <a:pPr lvl="2"/>
            <a:r>
              <a:rPr lang="en-US" smtClean="0"/>
              <a:t>Ordered; duplicates allowed; can change</a:t>
            </a:r>
          </a:p>
          <a:p>
            <a:pPr lvl="2"/>
            <a:r>
              <a:rPr lang="en-US" smtClean="0"/>
              <a:t>In python - [1, 2, 3], [ “A”, “B”, “C”]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Tuple</a:t>
            </a:r>
          </a:p>
          <a:p>
            <a:pPr lvl="2"/>
            <a:r>
              <a:rPr lang="en-US" smtClean="0"/>
              <a:t>Ordered; duplicates allowed; cannot change</a:t>
            </a:r>
          </a:p>
          <a:p>
            <a:pPr lvl="2"/>
            <a:r>
              <a:rPr lang="en-US" smtClean="0"/>
              <a:t>In python – tuple: (“a”, “t”, “g”, “c”);</a:t>
            </a:r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Sets Data Types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Sets</a:t>
            </a:r>
          </a:p>
          <a:p>
            <a:pPr lvl="2"/>
            <a:r>
              <a:rPr lang="en-US" smtClean="0"/>
              <a:t>Unordered; no </a:t>
            </a:r>
            <a:r>
              <a:rPr lang="en-US"/>
              <a:t>duplicate </a:t>
            </a:r>
            <a:r>
              <a:rPr lang="en-US" smtClean="0"/>
              <a:t>elements</a:t>
            </a:r>
          </a:p>
          <a:p>
            <a:pPr lvl="2"/>
            <a:r>
              <a:rPr lang="en-US" smtClean="0"/>
              <a:t>In python - </a:t>
            </a:r>
            <a:r>
              <a:rPr lang="en-US"/>
              <a:t>Set(['John', 'Jane', 'Jack', 'Janice</a:t>
            </a:r>
            <a:r>
              <a:rPr lang="en-US" smtClean="0"/>
              <a:t>'])</a:t>
            </a:r>
          </a:p>
          <a:p>
            <a:endParaRPr lang="en-US" smtClean="0"/>
          </a:p>
          <a:p>
            <a:r>
              <a:rPr lang="en-US" smtClean="0"/>
              <a:t>Mapping Data Types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Hash (Dictionary)</a:t>
            </a:r>
          </a:p>
          <a:p>
            <a:pPr lvl="2"/>
            <a:r>
              <a:rPr lang="en-US" smtClean="0"/>
              <a:t>Key / value pair</a:t>
            </a:r>
          </a:p>
          <a:p>
            <a:pPr lvl="2"/>
            <a:r>
              <a:rPr lang="en-US" smtClean="0"/>
              <a:t>Unordered; no duplicate keys, can change</a:t>
            </a:r>
          </a:p>
          <a:p>
            <a:pPr lvl="2"/>
            <a:r>
              <a:rPr lang="en-US" smtClean="0"/>
              <a:t>In python – { “BRCA1”: “cancer gene” }</a:t>
            </a:r>
          </a:p>
        </p:txBody>
      </p:sp>
    </p:spTree>
    <p:extLst>
      <p:ext uri="{BB962C8B-B14F-4D97-AF65-F5344CB8AC3E}">
        <p14:creationId xmlns:p14="http://schemas.microsoft.com/office/powerpoint/2010/main" val="120816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Learning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0"/>
            <a:r>
              <a:rPr lang="en-US" dirty="0" smtClean="0"/>
              <a:t>Enable you to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compare and contrast computer hardware, software (program), and programming languages</a:t>
            </a:r>
          </a:p>
          <a:p>
            <a:pPr lvl="1"/>
            <a:r>
              <a:rPr lang="en-US" dirty="0" smtClean="0"/>
              <a:t>communicate better with programmers, bioinformaticians</a:t>
            </a:r>
          </a:p>
          <a:p>
            <a:pPr lvl="1"/>
            <a:r>
              <a:rPr lang="en-US" dirty="0" smtClean="0"/>
              <a:t>convert pseudocode to actual source code</a:t>
            </a:r>
          </a:p>
          <a:p>
            <a:pPr lvl="1"/>
            <a:r>
              <a:rPr lang="en-US" dirty="0" smtClean="0"/>
              <a:t>make your research more reproducible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Enable you to “see” when a program would be useful</a:t>
            </a:r>
          </a:p>
          <a:p>
            <a:pPr lvl="0"/>
            <a:r>
              <a:rPr lang="en-US" dirty="0" smtClean="0"/>
              <a:t>Enable you to think more clearly</a:t>
            </a:r>
          </a:p>
        </p:txBody>
      </p:sp>
    </p:spTree>
    <p:extLst>
      <p:ext uri="{BB962C8B-B14F-4D97-AF65-F5344CB8AC3E}">
        <p14:creationId xmlns:p14="http://schemas.microsoft.com/office/powerpoint/2010/main" val="16642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Variables make use of data</a:t>
            </a:r>
            <a:r>
              <a:rPr lang="en-US" baseline="0" smtClean="0"/>
              <a:t> types and structures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Keywords / Reserved Words (python)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specific string that stores a </a:t>
            </a:r>
            <a:r>
              <a:rPr lang="en-US" dirty="0"/>
              <a:t>value during the runtime of a </a:t>
            </a:r>
            <a:r>
              <a:rPr lang="en-US" dirty="0" smtClean="0"/>
              <a:t>program</a:t>
            </a:r>
          </a:p>
          <a:p>
            <a:endParaRPr lang="en-US" dirty="0" smtClean="0"/>
          </a:p>
          <a:p>
            <a:r>
              <a:rPr lang="en-US" dirty="0" smtClean="0"/>
              <a:t>Refer to a place in memory where the value is held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conc</a:t>
            </a:r>
            <a:r>
              <a:rPr lang="en-US" dirty="0" smtClean="0"/>
              <a:t> = 10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 numCol="3">
            <a:normAutofit fontScale="92500" lnSpcReduction="10000"/>
          </a:bodyPr>
          <a:lstStyle/>
          <a:p>
            <a:pPr fontAlgn="t"/>
            <a:r>
              <a:rPr lang="en-US" smtClean="0"/>
              <a:t>and</a:t>
            </a:r>
            <a:endParaRPr lang="en-US"/>
          </a:p>
          <a:p>
            <a:pPr fontAlgn="t"/>
            <a:r>
              <a:rPr lang="en-US"/>
              <a:t>exec</a:t>
            </a:r>
          </a:p>
          <a:p>
            <a:pPr fontAlgn="t"/>
            <a:r>
              <a:rPr lang="en-US"/>
              <a:t>not</a:t>
            </a:r>
          </a:p>
          <a:p>
            <a:pPr fontAlgn="t"/>
            <a:r>
              <a:rPr lang="en-US"/>
              <a:t>assert</a:t>
            </a:r>
          </a:p>
          <a:p>
            <a:pPr fontAlgn="t"/>
            <a:r>
              <a:rPr lang="en-US"/>
              <a:t>finally</a:t>
            </a:r>
          </a:p>
          <a:p>
            <a:pPr fontAlgn="t"/>
            <a:r>
              <a:rPr lang="en-US"/>
              <a:t>or</a:t>
            </a:r>
          </a:p>
          <a:p>
            <a:pPr fontAlgn="t"/>
            <a:r>
              <a:rPr lang="en-US"/>
              <a:t>break</a:t>
            </a:r>
          </a:p>
          <a:p>
            <a:pPr fontAlgn="t"/>
            <a:r>
              <a:rPr lang="en-US"/>
              <a:t>for</a:t>
            </a:r>
          </a:p>
          <a:p>
            <a:pPr fontAlgn="t"/>
            <a:r>
              <a:rPr lang="en-US"/>
              <a:t>pass</a:t>
            </a:r>
          </a:p>
          <a:p>
            <a:pPr fontAlgn="t"/>
            <a:r>
              <a:rPr lang="en-US"/>
              <a:t>class</a:t>
            </a:r>
          </a:p>
          <a:p>
            <a:pPr fontAlgn="t"/>
            <a:r>
              <a:rPr lang="en-US"/>
              <a:t>from</a:t>
            </a:r>
          </a:p>
          <a:p>
            <a:pPr fontAlgn="t"/>
            <a:r>
              <a:rPr lang="en-US"/>
              <a:t>print</a:t>
            </a:r>
          </a:p>
          <a:p>
            <a:pPr fontAlgn="t"/>
            <a:r>
              <a:rPr lang="en-US"/>
              <a:t>continue</a:t>
            </a:r>
          </a:p>
          <a:p>
            <a:pPr fontAlgn="t"/>
            <a:r>
              <a:rPr lang="en-US"/>
              <a:t>global</a:t>
            </a:r>
          </a:p>
          <a:p>
            <a:pPr fontAlgn="t"/>
            <a:r>
              <a:rPr lang="en-US"/>
              <a:t>raise</a:t>
            </a:r>
          </a:p>
          <a:p>
            <a:pPr fontAlgn="t"/>
            <a:r>
              <a:rPr lang="en-US" err="1"/>
              <a:t>def</a:t>
            </a:r>
            <a:endParaRPr lang="en-US"/>
          </a:p>
          <a:p>
            <a:pPr fontAlgn="t"/>
            <a:r>
              <a:rPr lang="en-US"/>
              <a:t>if</a:t>
            </a:r>
          </a:p>
          <a:p>
            <a:pPr fontAlgn="t"/>
            <a:r>
              <a:rPr lang="en-US"/>
              <a:t>return</a:t>
            </a:r>
          </a:p>
          <a:p>
            <a:pPr fontAlgn="t"/>
            <a:r>
              <a:rPr lang="en-US"/>
              <a:t>del</a:t>
            </a:r>
          </a:p>
          <a:p>
            <a:pPr fontAlgn="t"/>
            <a:r>
              <a:rPr lang="en-US"/>
              <a:t>import</a:t>
            </a:r>
          </a:p>
          <a:p>
            <a:pPr fontAlgn="t"/>
            <a:r>
              <a:rPr lang="en-US"/>
              <a:t>try</a:t>
            </a:r>
          </a:p>
          <a:p>
            <a:pPr fontAlgn="t"/>
            <a:r>
              <a:rPr lang="en-US" err="1"/>
              <a:t>elif</a:t>
            </a:r>
            <a:endParaRPr lang="en-US"/>
          </a:p>
          <a:p>
            <a:pPr fontAlgn="t"/>
            <a:r>
              <a:rPr lang="en-US"/>
              <a:t>in</a:t>
            </a:r>
          </a:p>
          <a:p>
            <a:pPr fontAlgn="t"/>
            <a:r>
              <a:rPr lang="en-US"/>
              <a:t>while</a:t>
            </a:r>
          </a:p>
          <a:p>
            <a:pPr fontAlgn="t"/>
            <a:r>
              <a:rPr lang="en-US"/>
              <a:t>else</a:t>
            </a:r>
          </a:p>
          <a:p>
            <a:pPr fontAlgn="t"/>
            <a:r>
              <a:rPr lang="en-US"/>
              <a:t>is</a:t>
            </a:r>
          </a:p>
          <a:p>
            <a:pPr fontAlgn="t"/>
            <a:r>
              <a:rPr lang="en-US"/>
              <a:t>with </a:t>
            </a:r>
          </a:p>
          <a:p>
            <a:pPr fontAlgn="t"/>
            <a:r>
              <a:rPr lang="en-US"/>
              <a:t>except</a:t>
            </a:r>
          </a:p>
          <a:p>
            <a:pPr fontAlgn="t"/>
            <a:r>
              <a:rPr lang="en-US"/>
              <a:t>lambda</a:t>
            </a:r>
          </a:p>
          <a:p>
            <a:pPr fontAlgn="t"/>
            <a:r>
              <a:rPr lang="en-US"/>
              <a:t>yield</a:t>
            </a:r>
          </a:p>
        </p:txBody>
      </p:sp>
    </p:spTree>
    <p:extLst>
      <p:ext uri="{BB962C8B-B14F-4D97-AF65-F5344CB8AC3E}">
        <p14:creationId xmlns:p14="http://schemas.microsoft.com/office/powerpoint/2010/main" val="825678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Operators</a:t>
            </a:r>
            <a:endParaRPr lang="en-US"/>
          </a:p>
        </p:txBody>
      </p:sp>
      <p:sp>
        <p:nvSpPr>
          <p:cNvPr id="36" name="Text Placeholder 3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Definition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Order of Operators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An object that is capable of manipulating a value or operator </a:t>
            </a:r>
          </a:p>
          <a:p>
            <a:endParaRPr lang="en-US" dirty="0" smtClean="0"/>
          </a:p>
          <a:p>
            <a:r>
              <a:rPr lang="en-US" dirty="0" smtClean="0"/>
              <a:t>For example, in "1 + 2", the "1" and "2" are the operands and the plus symbol is the operator</a:t>
            </a:r>
            <a:endParaRPr lang="en-US" dirty="0"/>
          </a:p>
        </p:txBody>
      </p:sp>
      <p:graphicFrame>
        <p:nvGraphicFramePr>
          <p:cNvPr id="42" name="Content Placeholder 4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8268913"/>
              </p:ext>
            </p:extLst>
          </p:nvPr>
        </p:nvGraphicFramePr>
        <p:xfrm>
          <a:off x="5389561" y="2106613"/>
          <a:ext cx="4371340" cy="335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680"/>
                <a:gridCol w="1211580"/>
                <a:gridCol w="1104900"/>
                <a:gridCol w="11861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Order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Operator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tx1"/>
                          </a:solidFill>
                        </a:rPr>
                        <a:t>Example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1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=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Equals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= b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2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==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Equals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== b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3</a:t>
                      </a:r>
                      <a:endParaRPr lang="ru-RU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!=</a:t>
                      </a:r>
                      <a:endParaRPr lang="ru-RU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Not equal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!= b</a:t>
                      </a:r>
                      <a:endParaRPr lang="fr-FR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4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+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Plus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+ b</a:t>
                      </a:r>
                      <a:endParaRPr lang="de-DE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5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-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Minus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- b</a:t>
                      </a:r>
                      <a:endParaRPr lang="it-IT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6</a:t>
                      </a:r>
                      <a:endParaRPr lang="bg-BG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bg-BG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/</a:t>
                      </a:r>
                      <a:endParaRPr lang="bg-BG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Divide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bg-BG" b="0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/ b</a:t>
                      </a:r>
                      <a:endParaRPr lang="bg-BG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7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i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*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Times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0" i="0" dirty="0" smtClean="0">
                          <a:solidFill>
                            <a:schemeClr val="tx1"/>
                          </a:solidFill>
                          <a:effectLst/>
                          <a:latin typeface="inherit" charset="0"/>
                        </a:rPr>
                        <a:t>a * b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  <a:latin typeface="inherit" charset="0"/>
                      </a:endParaRPr>
                    </a:p>
                  </a:txBody>
                  <a:tcPr marL="76200" marR="76200" marT="76200" marB="762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876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</a:t>
            </a:r>
            <a:r>
              <a:rPr lang="en-US" dirty="0"/>
              <a:t>Statements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Definition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smtClean="0"/>
              <a:t>Example(s)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A statement that is true </a:t>
            </a:r>
            <a:r>
              <a:rPr lang="en-US" dirty="0"/>
              <a:t>only for certain </a:t>
            </a:r>
            <a:r>
              <a:rPr lang="en-US" dirty="0" smtClean="0"/>
              <a:t>values (conditions) </a:t>
            </a:r>
            <a:r>
              <a:rPr lang="en-US" dirty="0"/>
              <a:t>of the variables or </a:t>
            </a:r>
            <a:r>
              <a:rPr lang="en-US" dirty="0" smtClean="0"/>
              <a:t>symbols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 err="1" smtClean="0"/>
              <a:t>conc</a:t>
            </a:r>
            <a:r>
              <a:rPr lang="en-US" dirty="0" smtClean="0"/>
              <a:t> == 10:</a:t>
            </a:r>
          </a:p>
          <a:p>
            <a:pPr marL="228600" lvl="1" indent="0">
              <a:buNone/>
            </a:pPr>
            <a:r>
              <a:rPr lang="en-US" dirty="0"/>
              <a:t>p</a:t>
            </a:r>
            <a:r>
              <a:rPr lang="en-US" dirty="0" smtClean="0"/>
              <a:t>rint(“Concentrations is 10 mm”)</a:t>
            </a:r>
            <a:endParaRPr lang="en-US" dirty="0"/>
          </a:p>
          <a:p>
            <a:pPr marL="7938" lvl="1" indent="0">
              <a:buNone/>
            </a:pPr>
            <a:r>
              <a:rPr lang="en-US" dirty="0"/>
              <a:t>e</a:t>
            </a:r>
            <a:r>
              <a:rPr lang="en-US" dirty="0" smtClean="0"/>
              <a:t>lse:</a:t>
            </a:r>
          </a:p>
          <a:p>
            <a:pPr marL="228600" lvl="1" indent="0">
              <a:buNone/>
            </a:pPr>
            <a:r>
              <a:rPr lang="en-US" dirty="0"/>
              <a:t>p</a:t>
            </a:r>
            <a:r>
              <a:rPr lang="en-US" dirty="0" smtClean="0"/>
              <a:t>rint(“Concentration is not 10 mm”)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64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For loop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Execute a known number of times</a:t>
            </a:r>
          </a:p>
          <a:p>
            <a:pPr lvl="1"/>
            <a:endParaRPr lang="is-IS" dirty="0"/>
          </a:p>
          <a:p>
            <a:r>
              <a:rPr lang="is-IS" dirty="0" smtClean="0"/>
              <a:t>While loop</a:t>
            </a:r>
          </a:p>
          <a:p>
            <a:pPr lvl="1"/>
            <a:r>
              <a:rPr lang="is-IS" dirty="0" smtClean="0"/>
              <a:t>Execute while some condition is met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i="1" dirty="0" smtClean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000" i="1" dirty="0">
                <a:latin typeface="Courier" charset="0"/>
                <a:ea typeface="Courier" charset="0"/>
                <a:cs typeface="Courier" charset="0"/>
              </a:rPr>
              <a:t>Measure some strings: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... 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words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[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'cat'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'window'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'defenestrate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']</a:t>
            </a:r>
          </a:p>
          <a:p>
            <a:r>
              <a:rPr lang="en-US" sz="2000" b="1" dirty="0" smtClean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 </a:t>
            </a: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words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</a:t>
            </a:r>
            <a:endParaRPr lang="en-US" sz="2000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print(w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(w))</a:t>
            </a:r>
          </a:p>
          <a:p>
            <a:pPr lvl="1"/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fib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(n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write Fibonacci series up to 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i="1" dirty="0" smtClean="0">
                <a:latin typeface="Courier" charset="0"/>
                <a:ea typeface="Courier" charset="0"/>
                <a:cs typeface="Courier" charset="0"/>
              </a:rPr>
              <a:t>""</a:t>
            </a:r>
            <a:r>
              <a:rPr lang="en-US" i="1" dirty="0">
                <a:latin typeface="Courier" charset="0"/>
                <a:ea typeface="Courier" charset="0"/>
                <a:cs typeface="Courier" charset="0"/>
              </a:rPr>
              <a:t>Print a Fibonacci series up to n."""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 lvl="1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lvl="2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print(a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end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=' '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b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b,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a+b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2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Definition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smtClean="0"/>
              <a:t>A </a:t>
            </a:r>
            <a:r>
              <a:rPr lang="en-US"/>
              <a:t>basic task of a computer, especially one that corresponds to a single instruction from the user.</a:t>
            </a:r>
          </a:p>
          <a:p>
            <a:endParaRPr lang="en-US" smtClean="0"/>
          </a:p>
          <a:p>
            <a:r>
              <a:rPr lang="en-US" smtClean="0"/>
              <a:t>When an task needs to be performed more then once, it is a good opportunity to convert that code into a function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 multiply(num1, num2):</a:t>
            </a:r>
          </a:p>
          <a:p>
            <a:pPr marL="0" indent="0">
              <a:buNone/>
            </a:pP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   answer = num1 * num2</a:t>
            </a:r>
          </a:p>
          <a:p>
            <a:pPr marL="0" indent="0">
              <a:buNone/>
            </a:pP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   return answer</a:t>
            </a:r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298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/ Output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Network (Socket)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smtClean="0"/>
              <a:t>Read a file</a:t>
            </a:r>
          </a:p>
          <a:p>
            <a:pPr lvl="1"/>
            <a:r>
              <a:rPr lang="en-US" smtClean="0"/>
              <a:t>Text files</a:t>
            </a:r>
          </a:p>
          <a:p>
            <a:pPr lvl="1"/>
            <a:r>
              <a:rPr lang="en-US" smtClean="0"/>
              <a:t>Binary files</a:t>
            </a:r>
          </a:p>
          <a:p>
            <a:pPr lvl="1"/>
            <a:endParaRPr lang="en-US"/>
          </a:p>
          <a:p>
            <a:r>
              <a:rPr lang="en-US" smtClean="0"/>
              <a:t>Write a file</a:t>
            </a:r>
          </a:p>
          <a:p>
            <a:pPr lvl="1"/>
            <a:r>
              <a:rPr lang="en-US" smtClean="0"/>
              <a:t>Text file</a:t>
            </a:r>
          </a:p>
          <a:p>
            <a:pPr lvl="1"/>
            <a:r>
              <a:rPr lang="en-US" smtClean="0"/>
              <a:t>Binary 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from a socket / network connection</a:t>
            </a:r>
          </a:p>
          <a:p>
            <a:pPr lvl="1"/>
            <a:endParaRPr lang="en-US" dirty="0"/>
          </a:p>
          <a:p>
            <a:r>
              <a:rPr lang="en-US" dirty="0"/>
              <a:t>Write to a socket / network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45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a Program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8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A Program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Think about the problem you want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Outline the steps necessary to solve the problem</a:t>
            </a:r>
          </a:p>
          <a:p>
            <a:pPr marL="914400" lvl="2" indent="-457200">
              <a:buFont typeface="+mj-lt"/>
              <a:buAutoNum type="arabicPeriod"/>
            </a:pPr>
            <a:r>
              <a:rPr lang="en-US" dirty="0" smtClean="0"/>
              <a:t>This is pseudocode</a:t>
            </a:r>
          </a:p>
          <a:p>
            <a:pPr marL="915987" lvl="2" indent="-457200">
              <a:buFont typeface="+mj-lt"/>
              <a:buAutoNum type="arabicPeriod"/>
            </a:pPr>
            <a:r>
              <a:rPr lang="en-US" dirty="0" smtClean="0"/>
              <a:t>This is also your algorithm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Convert your pseudocode to real code</a:t>
            </a:r>
          </a:p>
          <a:p>
            <a:pPr marL="914400" lvl="2" indent="-457200">
              <a:buFont typeface="+mj-lt"/>
              <a:buAutoNum type="arabicPeriod"/>
            </a:pPr>
            <a:r>
              <a:rPr lang="en-US" dirty="0" smtClean="0"/>
              <a:t>We will be writing our code in the python programming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 your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 your program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7" y="1527175"/>
            <a:ext cx="4336706" cy="4416425"/>
          </a:xfrm>
        </p:spPr>
      </p:pic>
    </p:spTree>
    <p:extLst>
      <p:ext uri="{BB962C8B-B14F-4D97-AF65-F5344CB8AC3E}">
        <p14:creationId xmlns:p14="http://schemas.microsoft.com/office/powerpoint/2010/main" val="18618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The Problem You Want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data types you will need to use / manage?</a:t>
            </a:r>
          </a:p>
          <a:p>
            <a:r>
              <a:rPr lang="en-US" dirty="0" smtClean="0"/>
              <a:t>How will you store your data (i.e. what data </a:t>
            </a:r>
            <a:r>
              <a:rPr lang="en-US" dirty="0" err="1" smtClean="0"/>
              <a:t>strucures</a:t>
            </a:r>
            <a:r>
              <a:rPr lang="en-US" dirty="0" smtClean="0"/>
              <a:t> will you need to use?)</a:t>
            </a:r>
          </a:p>
          <a:p>
            <a:r>
              <a:rPr lang="en-US" dirty="0" smtClean="0"/>
              <a:t>Are there any loops?</a:t>
            </a:r>
          </a:p>
          <a:p>
            <a:r>
              <a:rPr lang="en-US" dirty="0" smtClean="0"/>
              <a:t>Are there any conditions?</a:t>
            </a:r>
          </a:p>
          <a:p>
            <a:r>
              <a:rPr lang="en-US" dirty="0" smtClean="0"/>
              <a:t>Do you need to write any functions?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1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Debugging</a:t>
            </a:r>
            <a:endParaRPr lang="en-US" altLang="x-none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800"/>
              <a:t>Syntax – wrong grammar, i.e., breaking the rules of how to write the language</a:t>
            </a:r>
          </a:p>
          <a:p>
            <a:pPr lvl="1"/>
            <a:r>
              <a:rPr lang="en-US" altLang="x-none"/>
              <a:t>Forgetting punctuation,  misspelling keyword</a:t>
            </a:r>
          </a:p>
          <a:p>
            <a:pPr lvl="1"/>
            <a:r>
              <a:rPr lang="en-US" altLang="x-none"/>
              <a:t>The program will not run at all with syntax errors</a:t>
            </a:r>
          </a:p>
          <a:p>
            <a:r>
              <a:rPr lang="en-US" altLang="x-none" sz="2800"/>
              <a:t>Logic  - the program runs, but does not produce the expected results.</a:t>
            </a:r>
          </a:p>
          <a:p>
            <a:pPr lvl="1"/>
            <a:r>
              <a:rPr lang="en-US" altLang="x-none"/>
              <a:t>Using an incorrect formula, incorrect sequence of statements, etc.</a:t>
            </a:r>
          </a:p>
        </p:txBody>
      </p:sp>
    </p:spTree>
    <p:extLst>
      <p:ext uri="{BB962C8B-B14F-4D97-AF65-F5344CB8AC3E}">
        <p14:creationId xmlns:p14="http://schemas.microsoft.com/office/powerpoint/2010/main" val="12224860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Started?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Create a workflow of what you want your program to do</a:t>
            </a:r>
          </a:p>
          <a:p>
            <a:endParaRPr lang="en-US"/>
          </a:p>
          <a:p>
            <a:r>
              <a:rPr lang="en-US"/>
              <a:t>Usually call this “pseudocode”</a:t>
            </a:r>
          </a:p>
          <a:p>
            <a:endParaRPr lang="en-US"/>
          </a:p>
          <a:p>
            <a:r>
              <a:rPr lang="en-US"/>
              <a:t>Pseudocode consists of</a:t>
            </a:r>
          </a:p>
          <a:p>
            <a:pPr lvl="1"/>
            <a:r>
              <a:rPr lang="en-US"/>
              <a:t>Clear natural human readable language</a:t>
            </a:r>
          </a:p>
          <a:p>
            <a:pPr lvl="1"/>
            <a:r>
              <a:rPr lang="en-US"/>
              <a:t>Three rules</a:t>
            </a:r>
          </a:p>
          <a:p>
            <a:pPr lvl="2"/>
            <a:r>
              <a:rPr lang="en-US"/>
              <a:t>sequence</a:t>
            </a:r>
          </a:p>
          <a:p>
            <a:pPr lvl="2"/>
            <a:r>
              <a:rPr lang="en-US"/>
              <a:t>choice (if)</a:t>
            </a:r>
          </a:p>
          <a:p>
            <a:pPr lvl="2"/>
            <a:r>
              <a:rPr lang="en-US"/>
              <a:t>repeat (while)</a:t>
            </a:r>
          </a:p>
          <a:p>
            <a:pPr lvl="2"/>
            <a:endParaRPr lang="en-US"/>
          </a:p>
          <a:p>
            <a:r>
              <a:rPr lang="en-US"/>
              <a:t>Later we will create pseudocode then convert it to actual code</a:t>
            </a:r>
          </a:p>
        </p:txBody>
      </p:sp>
    </p:spTree>
    <p:extLst>
      <p:ext uri="{BB962C8B-B14F-4D97-AF65-F5344CB8AC3E}">
        <p14:creationId xmlns:p14="http://schemas.microsoft.com/office/powerpoint/2010/main" val="18926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Do We Convert Pseudocode </a:t>
            </a:r>
            <a:br>
              <a:rPr lang="en-US" smtClean="0"/>
            </a:br>
            <a:r>
              <a:rPr lang="en-US" smtClean="0"/>
              <a:t>to an Actual Program?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Write your own code, all from scratch</a:t>
            </a:r>
          </a:p>
          <a:p>
            <a:r>
              <a:rPr lang="en-US" dirty="0"/>
              <a:t>Write </a:t>
            </a:r>
            <a:r>
              <a:rPr lang="en-US" dirty="0" smtClean="0"/>
              <a:t>your </a:t>
            </a:r>
            <a:r>
              <a:rPr lang="en-US" dirty="0"/>
              <a:t>own code but use </a:t>
            </a:r>
            <a:r>
              <a:rPr lang="en-US" dirty="0" smtClean="0"/>
              <a:t>packages</a:t>
            </a:r>
          </a:p>
          <a:p>
            <a:r>
              <a:rPr lang="en-US" dirty="0"/>
              <a:t>Modify existing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smtClean="0"/>
              <a:t>Search for, adapt code written by some one </a:t>
            </a:r>
            <a:r>
              <a:rPr lang="en-US" dirty="0" smtClean="0"/>
              <a:t>else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647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Writing Our Program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Written in plain text</a:t>
            </a:r>
          </a:p>
          <a:p>
            <a:endParaRPr lang="en-US" dirty="0" smtClean="0"/>
          </a:p>
          <a:p>
            <a:r>
              <a:rPr lang="en-US" dirty="0" smtClean="0"/>
              <a:t>Write in</a:t>
            </a:r>
          </a:p>
          <a:p>
            <a:pPr lvl="1"/>
            <a:r>
              <a:rPr lang="en-US" dirty="0" smtClean="0"/>
              <a:t>Text editor</a:t>
            </a:r>
          </a:p>
          <a:p>
            <a:pPr lvl="1"/>
            <a:r>
              <a:rPr lang="en-US" dirty="0" smtClean="0"/>
              <a:t>Integrated development environment (IDE)</a:t>
            </a:r>
          </a:p>
          <a:p>
            <a:pPr lvl="1"/>
            <a:r>
              <a:rPr lang="en-US" dirty="0" smtClean="0"/>
              <a:t>Jupyter Notebook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s-IS" sz="1400" dirty="0" smtClean="0">
                <a:solidFill>
                  <a:srgbClr val="1C1C1C"/>
                </a:solidFill>
                <a:latin typeface="Courier" charset="0"/>
              </a:rPr>
              <a:t>#!/usr/bin/python</a:t>
            </a:r>
          </a:p>
          <a:p>
            <a:pPr marL="0" indent="0">
              <a:buNone/>
            </a:pPr>
            <a:endParaRPr lang="is-IS" sz="1400" dirty="0" smtClean="0">
              <a:solidFill>
                <a:srgbClr val="1C1C1C"/>
              </a:solidFill>
              <a:latin typeface="Courier" charset="0"/>
            </a:endParaRPr>
          </a:p>
          <a:p>
            <a:pPr marL="0" indent="0">
              <a:buNone/>
            </a:pPr>
            <a:r>
              <a:rPr lang="is-IS" sz="1400" dirty="0" smtClean="0">
                <a:solidFill>
                  <a:srgbClr val="1C1C1C"/>
                </a:solidFill>
                <a:latin typeface="Courier" charset="0"/>
              </a:rPr>
              <a:t># “</a:t>
            </a:r>
            <a:r>
              <a:rPr lang="is-IS" sz="1400" dirty="0" smtClean="0">
                <a:solidFill>
                  <a:srgbClr val="1C1C1C"/>
                </a:solidFill>
                <a:latin typeface="Courier" charset="0"/>
              </a:rPr>
              <a:t>This programs sums numbers given to it”</a:t>
            </a:r>
          </a:p>
          <a:p>
            <a:pPr marL="0" indent="0">
              <a:buNone/>
            </a:pPr>
            <a:endParaRPr lang="is-IS" sz="1400" dirty="0">
              <a:solidFill>
                <a:srgbClr val="1C1C1C"/>
              </a:solidFill>
              <a:latin typeface="Courier" charset="0"/>
            </a:endParaRPr>
          </a:p>
          <a:p>
            <a:pPr marL="0" indent="0">
              <a:buNone/>
            </a:pPr>
            <a:r>
              <a:rPr lang="is-IS" sz="1400" dirty="0" smtClean="0">
                <a:solidFill>
                  <a:srgbClr val="1C1C1C"/>
                </a:solidFill>
                <a:latin typeface="Courier" charset="0"/>
              </a:rPr>
              <a:t>value</a:t>
            </a:r>
            <a:r>
              <a:rPr lang="is-IS" sz="1400" dirty="0" smtClean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is-IS" sz="14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is-IS" sz="1400" dirty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is-IS" sz="1400" dirty="0">
                <a:solidFill>
                  <a:srgbClr val="535353"/>
                </a:solidFill>
                <a:latin typeface="Courier" charset="0"/>
              </a:rPr>
              <a:t>1</a:t>
            </a:r>
            <a:endParaRPr lang="is-IS" sz="1400" dirty="0">
              <a:solidFill>
                <a:srgbClr val="1C1C1C"/>
              </a:solidFill>
              <a:latin typeface="Courier" charset="0"/>
            </a:endParaRPr>
          </a:p>
          <a:p>
            <a:pPr marL="0" indent="0">
              <a:buNone/>
            </a:pPr>
            <a:r>
              <a:rPr lang="ru-RU" sz="1400" dirty="0" err="1" smtClean="0">
                <a:solidFill>
                  <a:srgbClr val="1C1C1C"/>
                </a:solidFill>
                <a:latin typeface="Courier" charset="0"/>
              </a:rPr>
              <a:t>s</a:t>
            </a:r>
            <a:r>
              <a:rPr lang="en-US" sz="1400" dirty="0" smtClean="0">
                <a:solidFill>
                  <a:srgbClr val="1C1C1C"/>
                </a:solidFill>
                <a:latin typeface="Courier" charset="0"/>
              </a:rPr>
              <a:t>um</a:t>
            </a:r>
            <a:r>
              <a:rPr lang="ru-RU" sz="1400" dirty="0" smtClean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ru-RU" sz="14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ru-RU" sz="1400" dirty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ru-RU" sz="1400" dirty="0">
                <a:solidFill>
                  <a:srgbClr val="535353"/>
                </a:solidFill>
                <a:latin typeface="Courier" charset="0"/>
              </a:rPr>
              <a:t>0</a:t>
            </a:r>
            <a:endParaRPr lang="ru-RU" sz="1400" dirty="0">
              <a:solidFill>
                <a:srgbClr val="1C1C1C"/>
              </a:solidFill>
              <a:latin typeface="Courier" charset="0"/>
            </a:endParaRPr>
          </a:p>
          <a:p>
            <a:pPr marL="0" indent="0">
              <a:buNone/>
            </a:pPr>
            <a:endParaRPr lang="en-US" sz="1400" b="1" dirty="0" smtClean="0">
              <a:solidFill>
                <a:srgbClr val="0F7001"/>
              </a:solidFill>
              <a:latin typeface="Courier-Bold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F7001"/>
                </a:solidFill>
                <a:latin typeface="Courier-Bold" charset="0"/>
              </a:rPr>
              <a:t>print</a:t>
            </a:r>
            <a:r>
              <a:rPr lang="en-US" sz="1400" dirty="0">
                <a:solidFill>
                  <a:srgbClr val="1C1C1C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A90E1A"/>
                </a:solidFill>
                <a:latin typeface="Courier" charset="0"/>
              </a:rPr>
              <a:t>'Enter Numbers to add to the sum.'</a:t>
            </a:r>
            <a:r>
              <a:rPr lang="en-US" sz="1400" dirty="0">
                <a:solidFill>
                  <a:srgbClr val="1C1C1C"/>
                </a:solidFill>
                <a:latin typeface="Courier" charset="0"/>
              </a:rPr>
              <a:t>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F7001"/>
              </a:solidFill>
              <a:latin typeface="Courier-Bold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F7001"/>
                </a:solidFill>
                <a:latin typeface="Courier-Bold" charset="0"/>
              </a:rPr>
              <a:t>print</a:t>
            </a:r>
            <a:r>
              <a:rPr lang="en-US" sz="1400" dirty="0">
                <a:solidFill>
                  <a:srgbClr val="1C1C1C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A90E1A"/>
                </a:solidFill>
                <a:latin typeface="Courier" charset="0"/>
              </a:rPr>
              <a:t>'Enter 0 to quit.'</a:t>
            </a:r>
            <a:r>
              <a:rPr lang="en-US" sz="1400" dirty="0">
                <a:solidFill>
                  <a:srgbClr val="1C1C1C"/>
                </a:solidFill>
                <a:latin typeface="Courier" charset="0"/>
              </a:rPr>
              <a:t>)</a:t>
            </a:r>
          </a:p>
          <a:p>
            <a:pPr marL="0" indent="0">
              <a:buNone/>
            </a:pPr>
            <a:endParaRPr lang="en-US" sz="1400" b="1" dirty="0" smtClean="0">
              <a:solidFill>
                <a:srgbClr val="0F7001"/>
              </a:solidFill>
              <a:latin typeface="Courier-Bold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F7001"/>
                </a:solidFill>
                <a:latin typeface="Courier-Bold" charset="0"/>
              </a:rPr>
              <a:t>while</a:t>
            </a:r>
            <a:r>
              <a:rPr lang="en-US" sz="1400" dirty="0" smtClean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en-US" sz="1400" dirty="0" smtClean="0">
                <a:solidFill>
                  <a:srgbClr val="1C1C1C"/>
                </a:solidFill>
                <a:latin typeface="Courier" charset="0"/>
              </a:rPr>
              <a:t>value</a:t>
            </a:r>
            <a:r>
              <a:rPr lang="en-US" sz="1400" dirty="0" smtClean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en-US" sz="1400" dirty="0">
                <a:solidFill>
                  <a:srgbClr val="535353"/>
                </a:solidFill>
                <a:latin typeface="Courier" charset="0"/>
              </a:rPr>
              <a:t>!=</a:t>
            </a:r>
            <a:r>
              <a:rPr lang="en-US" sz="1400" dirty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en-US" sz="1400" dirty="0">
                <a:solidFill>
                  <a:srgbClr val="535353"/>
                </a:solidFill>
                <a:latin typeface="Courier" charset="0"/>
              </a:rPr>
              <a:t>0</a:t>
            </a:r>
            <a:r>
              <a:rPr lang="en-US" sz="1400" dirty="0" smtClean="0">
                <a:solidFill>
                  <a:srgbClr val="1C1C1C"/>
                </a:solidFill>
                <a:latin typeface="Courier" charset="0"/>
              </a:rPr>
              <a:t>:</a:t>
            </a:r>
          </a:p>
          <a:p>
            <a:pPr marL="0" indent="0">
              <a:buNone/>
            </a:pPr>
            <a:r>
              <a:rPr lang="pl-PL" sz="1400" dirty="0" smtClean="0">
                <a:solidFill>
                  <a:srgbClr val="1C1C1C"/>
                </a:solidFill>
                <a:latin typeface="Courier" charset="0"/>
              </a:rPr>
              <a:t>    </a:t>
            </a:r>
            <a:r>
              <a:rPr lang="pl-PL" sz="1400" b="1" dirty="0">
                <a:solidFill>
                  <a:srgbClr val="0F7001"/>
                </a:solidFill>
                <a:latin typeface="Courier-Bold" charset="0"/>
              </a:rPr>
              <a:t>print</a:t>
            </a:r>
            <a:r>
              <a:rPr lang="pl-PL" sz="1400" dirty="0">
                <a:solidFill>
                  <a:srgbClr val="1C1C1C"/>
                </a:solidFill>
                <a:latin typeface="Courier" charset="0"/>
              </a:rPr>
              <a:t>(</a:t>
            </a:r>
            <a:r>
              <a:rPr lang="pl-PL" sz="1400" dirty="0">
                <a:solidFill>
                  <a:srgbClr val="A90E1A"/>
                </a:solidFill>
                <a:latin typeface="Courier" charset="0"/>
              </a:rPr>
              <a:t>'</a:t>
            </a:r>
            <a:r>
              <a:rPr lang="pl-PL" sz="1400" dirty="0" err="1">
                <a:solidFill>
                  <a:srgbClr val="A90E1A"/>
                </a:solidFill>
                <a:latin typeface="Courier" charset="0"/>
              </a:rPr>
              <a:t>Current</a:t>
            </a:r>
            <a:r>
              <a:rPr lang="pl-PL" sz="1400" dirty="0">
                <a:solidFill>
                  <a:srgbClr val="A90E1A"/>
                </a:solidFill>
                <a:latin typeface="Courier" charset="0"/>
              </a:rPr>
              <a:t> Sum:'</a:t>
            </a:r>
            <a:r>
              <a:rPr lang="pl-PL" sz="1400" dirty="0">
                <a:solidFill>
                  <a:srgbClr val="1C1C1C"/>
                </a:solidFill>
                <a:latin typeface="Courier" charset="0"/>
              </a:rPr>
              <a:t>, </a:t>
            </a:r>
            <a:r>
              <a:rPr lang="pl-PL" sz="1400" dirty="0" smtClean="0">
                <a:solidFill>
                  <a:srgbClr val="1C1C1C"/>
                </a:solidFill>
                <a:latin typeface="Courier" charset="0"/>
              </a:rPr>
              <a:t>sum)            </a:t>
            </a:r>
            <a:endParaRPr lang="pl-PL" sz="1400" dirty="0">
              <a:solidFill>
                <a:srgbClr val="1C1C1C"/>
              </a:solidFill>
              <a:latin typeface="Courier" charset="0"/>
            </a:endParaRPr>
          </a:p>
          <a:p>
            <a:pPr marL="0" indent="0">
              <a:buNone/>
            </a:pPr>
            <a:r>
              <a:rPr lang="de-DE" sz="1400" dirty="0">
                <a:solidFill>
                  <a:srgbClr val="1C1C1C"/>
                </a:solidFill>
                <a:latin typeface="Courier" charset="0"/>
              </a:rPr>
              <a:t>    a </a:t>
            </a:r>
            <a:r>
              <a:rPr lang="de-DE" sz="14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de-DE" sz="1400" dirty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de-DE" sz="1400" dirty="0">
                <a:solidFill>
                  <a:srgbClr val="0F7001"/>
                </a:solidFill>
                <a:latin typeface="Courier" charset="0"/>
              </a:rPr>
              <a:t>float</a:t>
            </a:r>
            <a:r>
              <a:rPr lang="de-DE" sz="1400" dirty="0">
                <a:solidFill>
                  <a:srgbClr val="1C1C1C"/>
                </a:solidFill>
                <a:latin typeface="Courier" charset="0"/>
              </a:rPr>
              <a:t>(</a:t>
            </a:r>
            <a:r>
              <a:rPr lang="de-DE" sz="1400" dirty="0">
                <a:solidFill>
                  <a:srgbClr val="0F7001"/>
                </a:solidFill>
                <a:latin typeface="Courier" charset="0"/>
              </a:rPr>
              <a:t>input</a:t>
            </a:r>
            <a:r>
              <a:rPr lang="de-DE" sz="1400" dirty="0">
                <a:solidFill>
                  <a:srgbClr val="1C1C1C"/>
                </a:solidFill>
                <a:latin typeface="Courier" charset="0"/>
              </a:rPr>
              <a:t>(</a:t>
            </a:r>
            <a:r>
              <a:rPr lang="de-DE" sz="1400" dirty="0">
                <a:solidFill>
                  <a:srgbClr val="A90E1A"/>
                </a:solidFill>
                <a:latin typeface="Courier" charset="0"/>
              </a:rPr>
              <a:t>'Number? '</a:t>
            </a:r>
            <a:r>
              <a:rPr lang="de-DE" sz="1400" dirty="0">
                <a:solidFill>
                  <a:srgbClr val="1C1C1C"/>
                </a:solidFill>
                <a:latin typeface="Courier" charset="0"/>
              </a:rPr>
              <a:t>))        </a:t>
            </a:r>
          </a:p>
          <a:p>
            <a:pPr marL="0" indent="0">
              <a:buNone/>
            </a:pPr>
            <a:r>
              <a:rPr lang="ro-RO" sz="1400" dirty="0">
                <a:solidFill>
                  <a:srgbClr val="1C1C1C"/>
                </a:solidFill>
                <a:latin typeface="Courier" charset="0"/>
              </a:rPr>
              <a:t>    </a:t>
            </a:r>
            <a:r>
              <a:rPr lang="ro-RO" sz="1400" dirty="0" err="1" smtClean="0">
                <a:solidFill>
                  <a:srgbClr val="1C1C1C"/>
                </a:solidFill>
                <a:latin typeface="Courier" charset="0"/>
              </a:rPr>
              <a:t>sum</a:t>
            </a:r>
            <a:r>
              <a:rPr lang="ro-RO" sz="1400" dirty="0" smtClean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ro-RO" sz="14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ro-RO" sz="1400" dirty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ro-RO" sz="1400" dirty="0" err="1" smtClean="0">
                <a:solidFill>
                  <a:srgbClr val="1C1C1C"/>
                </a:solidFill>
                <a:latin typeface="Courier" charset="0"/>
              </a:rPr>
              <a:t>sum</a:t>
            </a:r>
            <a:r>
              <a:rPr lang="ro-RO" sz="1400" dirty="0" smtClean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ro-RO" sz="1400" dirty="0">
                <a:solidFill>
                  <a:srgbClr val="535353"/>
                </a:solidFill>
                <a:latin typeface="Courier" charset="0"/>
              </a:rPr>
              <a:t>+</a:t>
            </a:r>
            <a:r>
              <a:rPr lang="ro-RO" sz="1400" dirty="0">
                <a:solidFill>
                  <a:srgbClr val="1C1C1C"/>
                </a:solidFill>
                <a:latin typeface="Courier" charset="0"/>
              </a:rPr>
              <a:t> </a:t>
            </a:r>
            <a:r>
              <a:rPr lang="ro-RO" sz="1400" dirty="0" err="1" smtClean="0">
                <a:solidFill>
                  <a:srgbClr val="1C1C1C"/>
                </a:solidFill>
                <a:latin typeface="Courier" charset="0"/>
              </a:rPr>
              <a:t>value</a:t>
            </a:r>
            <a:r>
              <a:rPr lang="ro-RO" sz="1400" dirty="0" smtClean="0">
                <a:solidFill>
                  <a:srgbClr val="1C1C1C"/>
                </a:solidFill>
                <a:latin typeface="Courier" charset="0"/>
              </a:rPr>
              <a:t>                     </a:t>
            </a:r>
            <a:endParaRPr lang="ro-RO" sz="1400" dirty="0">
              <a:solidFill>
                <a:srgbClr val="1C1C1C"/>
              </a:solidFill>
              <a:latin typeface="Courier" charset="0"/>
            </a:endParaRPr>
          </a:p>
          <a:p>
            <a:pPr marL="0" indent="0">
              <a:buNone/>
            </a:pPr>
            <a:endParaRPr lang="ro-RO" sz="1400" b="1" dirty="0" smtClean="0">
              <a:solidFill>
                <a:srgbClr val="0F7001"/>
              </a:solidFill>
              <a:latin typeface="Courier-Bold" charset="0"/>
            </a:endParaRPr>
          </a:p>
          <a:p>
            <a:pPr marL="0" indent="0">
              <a:buNone/>
            </a:pPr>
            <a:r>
              <a:rPr lang="ro-RO" sz="1400" b="1" dirty="0" smtClean="0">
                <a:solidFill>
                  <a:srgbClr val="0F7001"/>
                </a:solidFill>
                <a:latin typeface="Courier-Bold" charset="0"/>
              </a:rPr>
              <a:t>print</a:t>
            </a:r>
            <a:r>
              <a:rPr lang="ro-RO" sz="1400" dirty="0">
                <a:solidFill>
                  <a:srgbClr val="1C1C1C"/>
                </a:solidFill>
                <a:latin typeface="Courier" charset="0"/>
              </a:rPr>
              <a:t>(</a:t>
            </a:r>
            <a:r>
              <a:rPr lang="ro-RO" sz="1400" dirty="0">
                <a:solidFill>
                  <a:srgbClr val="A90E1A"/>
                </a:solidFill>
                <a:latin typeface="Courier" charset="0"/>
              </a:rPr>
              <a:t>'Total Sum ='</a:t>
            </a:r>
            <a:r>
              <a:rPr lang="ro-RO" sz="1400" dirty="0">
                <a:solidFill>
                  <a:srgbClr val="1C1C1C"/>
                </a:solidFill>
                <a:latin typeface="Courier" charset="0"/>
              </a:rPr>
              <a:t>, </a:t>
            </a:r>
            <a:r>
              <a:rPr lang="ro-RO" sz="1400" dirty="0" err="1" smtClean="0">
                <a:solidFill>
                  <a:srgbClr val="1C1C1C"/>
                </a:solidFill>
                <a:latin typeface="Courier" charset="0"/>
              </a:rPr>
              <a:t>sum</a:t>
            </a:r>
            <a:r>
              <a:rPr lang="ro-RO" sz="1400" dirty="0" smtClean="0">
                <a:solidFill>
                  <a:srgbClr val="1C1C1C"/>
                </a:solidFill>
                <a:latin typeface="Courier" charset="0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42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Code Is </a:t>
            </a:r>
            <a:r>
              <a:rPr lang="en-US" dirty="0" smtClean="0"/>
              <a:t>Read</a:t>
            </a:r>
            <a:r>
              <a:rPr lang="en-US" b="0" dirty="0"/>
              <a:t> </a:t>
            </a:r>
            <a:r>
              <a:rPr lang="en-US" b="0" dirty="0" smtClean="0"/>
              <a:t>More Often </a:t>
            </a:r>
            <a:br>
              <a:rPr lang="en-US" b="0" dirty="0" smtClean="0"/>
            </a:br>
            <a:r>
              <a:rPr lang="en-US" b="0" dirty="0" smtClean="0"/>
              <a:t>Then It Is Written!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1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To Find Package or Code?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Your Previous Code</a:t>
            </a:r>
          </a:p>
          <a:p>
            <a:r>
              <a:rPr lang="en-US"/>
              <a:t>Other lab members code</a:t>
            </a:r>
          </a:p>
          <a:p>
            <a:r>
              <a:rPr lang="en-US" smtClean="0"/>
              <a:t>Google Search</a:t>
            </a:r>
          </a:p>
          <a:p>
            <a:r>
              <a:rPr lang="en-US" err="1" smtClean="0"/>
              <a:t>StackOverflow</a:t>
            </a:r>
            <a:endParaRPr lang="en-US" smtClean="0"/>
          </a:p>
          <a:p>
            <a:r>
              <a:rPr lang="en-US" smtClean="0"/>
              <a:t>GitHub  (Open source, source code repository)</a:t>
            </a:r>
          </a:p>
          <a:p>
            <a:r>
              <a:rPr lang="en-US" smtClean="0"/>
              <a:t>Programing language repository (python – pip, </a:t>
            </a:r>
            <a:r>
              <a:rPr lang="en-US" err="1" smtClean="0"/>
              <a:t>conda</a:t>
            </a:r>
            <a:r>
              <a:rPr lang="en-US" smtClean="0"/>
              <a:t>; R – </a:t>
            </a:r>
            <a:r>
              <a:rPr lang="en-US" err="1" smtClean="0"/>
              <a:t>cran</a:t>
            </a:r>
            <a:r>
              <a:rPr lang="en-US"/>
              <a:t>)</a:t>
            </a:r>
            <a:endParaRPr lang="en-US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658405"/>
            <a:ext cx="4895850" cy="298052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05" y="2979205"/>
            <a:ext cx="4495807" cy="27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Write Your Own Code?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Write Your Own Code?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Picking a Programming language</a:t>
            </a:r>
          </a:p>
          <a:p>
            <a:pPr lvl="1"/>
            <a:r>
              <a:rPr lang="en-US" smtClean="0"/>
              <a:t>Usually the programming language most comfortable with</a:t>
            </a:r>
          </a:p>
          <a:p>
            <a:pPr lvl="1"/>
            <a:r>
              <a:rPr lang="en-US" smtClean="0"/>
              <a:t>If you are new to programming, pick one of the languages that we see today</a:t>
            </a:r>
          </a:p>
          <a:p>
            <a:pPr lvl="1"/>
            <a:r>
              <a:rPr lang="en-US" smtClean="0"/>
              <a:t>Pick the language that best fits the situation</a:t>
            </a:r>
          </a:p>
          <a:p>
            <a:endParaRPr lang="en-US" smtClean="0"/>
          </a:p>
          <a:p>
            <a:r>
              <a:rPr lang="en-US" smtClean="0"/>
              <a:t>Process</a:t>
            </a:r>
            <a:endParaRPr lang="en-US"/>
          </a:p>
          <a:p>
            <a:pPr lvl="1"/>
            <a:r>
              <a:rPr lang="en-US" smtClean="0"/>
              <a:t>Start with pseudo code</a:t>
            </a:r>
            <a:endParaRPr lang="en-US"/>
          </a:p>
          <a:p>
            <a:pPr lvl="1"/>
            <a:r>
              <a:rPr lang="en-US" smtClean="0"/>
              <a:t>Transform pseudo code into real code, one line at a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Pseudocode Experiment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Long Term Evolution in E. coli Experiment</a:t>
            </a:r>
          </a:p>
          <a:p>
            <a:endParaRPr lang="en-US" smtClean="0"/>
          </a:p>
          <a:p>
            <a:r>
              <a:rPr lang="en-US" smtClean="0"/>
              <a:t>Analyze evolution in E. coli over 50,000+ generations</a:t>
            </a:r>
          </a:p>
          <a:p>
            <a:endParaRPr lang="en-US" smtClean="0"/>
          </a:p>
          <a:p>
            <a:r>
              <a:rPr lang="en-US" smtClean="0"/>
              <a:t>Hypothesis</a:t>
            </a:r>
          </a:p>
          <a:p>
            <a:pPr lvl="1"/>
            <a:r>
              <a:rPr lang="en-US" smtClean="0"/>
              <a:t>All 12 strains will evolve at the same rate</a:t>
            </a:r>
          </a:p>
          <a:p>
            <a:endParaRPr lang="en-US" smtClean="0"/>
          </a:p>
          <a:p>
            <a:r>
              <a:rPr lang="en-US" smtClean="0"/>
              <a:t>To test our hypothesis we have sequences many generations and we now need a program to compare the sequences against each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6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smtClean="0"/>
              <a:t>Total number of mutations over time </a:t>
            </a:r>
            <a:br>
              <a:rPr lang="en-US" altLang="x-none" smtClean="0"/>
            </a:br>
            <a:r>
              <a:rPr lang="en-US" altLang="x-none" smtClean="0"/>
              <a:t>in the 12 LTEE populations</a:t>
            </a:r>
            <a:endParaRPr lang="en-US" altLang="x-none"/>
          </a:p>
        </p:txBody>
      </p:sp>
      <p:pic>
        <p:nvPicPr>
          <p:cNvPr id="2051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442855"/>
            <a:ext cx="9537700" cy="4347706"/>
          </a:xfrm>
        </p:spPr>
      </p:pic>
      <p:pic>
        <p:nvPicPr>
          <p:cNvPr id="2052" name="Picture 5" descr="D:\PPT_Out\nature-logo.jpg"/>
          <p:cNvPicPr>
            <a:picLocks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0" y="6223000"/>
            <a:ext cx="1333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itle 1"/>
          <p:cNvSpPr txBox="1">
            <a:spLocks/>
          </p:cNvSpPr>
          <p:nvPr/>
        </p:nvSpPr>
        <p:spPr bwMode="auto">
          <a:xfrm>
            <a:off x="1968500" y="5851526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fr-FR" altLang="x-none" sz="1200">
                <a:latin typeface="Arial" charset="0"/>
              </a:rPr>
              <a:t>O Tenaillon </a:t>
            </a:r>
            <a:r>
              <a:rPr lang="fr-FR" altLang="x-none" sz="1200" i="1">
                <a:latin typeface="Arial" charset="0"/>
              </a:rPr>
              <a:t>et al. Nature</a:t>
            </a:r>
            <a:r>
              <a:rPr lang="fr-FR" altLang="x-none" sz="1200">
                <a:latin typeface="Arial" charset="0"/>
              </a:rPr>
              <a:t> 1–6 (2016) doi:10.1038/nature18959</a:t>
            </a:r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4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Pseudocode</a:t>
            </a:r>
            <a:br>
              <a:rPr lang="en-US" smtClean="0"/>
            </a:br>
            <a:r>
              <a:rPr lang="en-US" smtClean="0"/>
              <a:t>What do we want our program to do?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Assumptions</a:t>
            </a:r>
          </a:p>
          <a:p>
            <a:pPr lvl="1"/>
            <a:r>
              <a:rPr lang="en-US" smtClean="0"/>
              <a:t>We have a reference sequence (in </a:t>
            </a:r>
            <a:r>
              <a:rPr lang="en-US" err="1" smtClean="0"/>
              <a:t>fasta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We have three sequences for each strain / year (in </a:t>
            </a:r>
            <a:r>
              <a:rPr lang="en-US" err="1" smtClean="0"/>
              <a:t>fasta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Organize by strain name, year</a:t>
            </a:r>
          </a:p>
          <a:p>
            <a:pPr lvl="2"/>
            <a:r>
              <a:rPr lang="en-US" smtClean="0"/>
              <a:t>Ara-1, 2, 3, 4, 5, 6</a:t>
            </a:r>
          </a:p>
          <a:p>
            <a:pPr lvl="2"/>
            <a:r>
              <a:rPr lang="en-US" smtClean="0"/>
              <a:t>Ara+1, 2, 3, 4, 5, 6</a:t>
            </a:r>
          </a:p>
          <a:p>
            <a:endParaRPr lang="en-US" smtClean="0"/>
          </a:p>
          <a:p>
            <a:r>
              <a:rPr lang="en-US" smtClean="0"/>
              <a:t>Hints</a:t>
            </a:r>
          </a:p>
          <a:p>
            <a:pPr lvl="1"/>
            <a:r>
              <a:rPr lang="en-US" smtClean="0"/>
              <a:t>The EMBOSS suite has program to compute the differences between two sequences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Some Examples of How Programming Can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Re-run an </a:t>
            </a:r>
            <a:r>
              <a:rPr lang="en-US" dirty="0"/>
              <a:t>entire analysis </a:t>
            </a:r>
            <a:r>
              <a:rPr lang="en-US" dirty="0" smtClean="0"/>
              <a:t>on </a:t>
            </a:r>
            <a:r>
              <a:rPr lang="en-US" dirty="0"/>
              <a:t>new </a:t>
            </a:r>
            <a:r>
              <a:rPr lang="en-US" dirty="0" smtClean="0"/>
              <a:t>data, (almost) instantly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“Glue” program output and input together into a single workflow</a:t>
            </a:r>
          </a:p>
          <a:p>
            <a:endParaRPr lang="en-US" dirty="0" smtClean="0"/>
          </a:p>
          <a:p>
            <a:r>
              <a:rPr lang="en-US" dirty="0" smtClean="0"/>
              <a:t>Test multiple parameters all at the same time</a:t>
            </a:r>
          </a:p>
          <a:p>
            <a:endParaRPr lang="en-US" dirty="0" smtClean="0"/>
          </a:p>
          <a:p>
            <a:r>
              <a:rPr lang="en-US" dirty="0" smtClean="0"/>
              <a:t>Download data from a known location and process it…automatically</a:t>
            </a:r>
          </a:p>
          <a:p>
            <a:endParaRPr lang="en-US" dirty="0" smtClean="0"/>
          </a:p>
          <a:p>
            <a:r>
              <a:rPr lang="en-US" dirty="0" smtClean="0"/>
              <a:t>Create, update, move, and/or rename files and folders easily</a:t>
            </a:r>
          </a:p>
          <a:p>
            <a:endParaRPr lang="en-US" dirty="0"/>
          </a:p>
          <a:p>
            <a:r>
              <a:rPr lang="en-US" dirty="0" smtClean="0"/>
              <a:t>Create a web portal or graphical user interface for your software</a:t>
            </a:r>
          </a:p>
          <a:p>
            <a:endParaRPr lang="en-US" dirty="0"/>
          </a:p>
          <a:p>
            <a:r>
              <a:rPr lang="is-IS" dirty="0" smtClean="0"/>
              <a:t>…automate the boring stuff!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25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Pseudocode</a:t>
            </a:r>
            <a:br>
              <a:rPr lang="en-US" dirty="0"/>
            </a:br>
            <a:r>
              <a:rPr lang="en-US" dirty="0"/>
              <a:t>What do we want our program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reference sequence</a:t>
            </a:r>
          </a:p>
          <a:p>
            <a:endParaRPr lang="en-US" dirty="0" smtClean="0"/>
          </a:p>
          <a:p>
            <a:r>
              <a:rPr lang="en-US" dirty="0" smtClean="0"/>
              <a:t>Loop</a:t>
            </a:r>
            <a:endParaRPr lang="en-US" dirty="0"/>
          </a:p>
          <a:p>
            <a:pPr lvl="1"/>
            <a:r>
              <a:rPr lang="en-US" dirty="0"/>
              <a:t>Read data file(s)</a:t>
            </a:r>
          </a:p>
          <a:p>
            <a:pPr lvl="1"/>
            <a:r>
              <a:rPr lang="en-US" dirty="0"/>
              <a:t>Calculate mutations</a:t>
            </a:r>
          </a:p>
          <a:p>
            <a:pPr lvl="1"/>
            <a:r>
              <a:rPr lang="en-US" dirty="0"/>
              <a:t>Average among replicates</a:t>
            </a:r>
          </a:p>
          <a:p>
            <a:pPr lvl="1"/>
            <a:r>
              <a:rPr lang="en-US" dirty="0"/>
              <a:t>Save data</a:t>
            </a:r>
          </a:p>
          <a:p>
            <a:endParaRPr lang="en-US" dirty="0" smtClean="0"/>
          </a:p>
          <a:p>
            <a:r>
              <a:rPr lang="en-US" dirty="0" smtClean="0"/>
              <a:t>Plot </a:t>
            </a:r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044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Pseudocode</a:t>
            </a:r>
            <a:br>
              <a:rPr lang="en-US" dirty="0" smtClean="0"/>
            </a:br>
            <a:r>
              <a:rPr lang="en-US" dirty="0" smtClean="0"/>
              <a:t>What do we want our program to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/>
              <a:t>input files and output files 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the reference genome to get gene positions and genome sequence    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the simplified gene file to compute for each position in the genome a coding status 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/>
              <a:t>read of data to identify all mutations with a unique tag per </a:t>
            </a:r>
            <a:r>
              <a:rPr lang="en-US" dirty="0" smtClean="0"/>
              <a:t>population</a:t>
            </a:r>
          </a:p>
          <a:p>
            <a:r>
              <a:rPr lang="en-US" dirty="0" smtClean="0"/>
              <a:t>Attribute </a:t>
            </a:r>
            <a:r>
              <a:rPr lang="en-US" dirty="0"/>
              <a:t>to each mutation a coding status and </a:t>
            </a:r>
            <a:r>
              <a:rPr lang="en-US" dirty="0" smtClean="0"/>
              <a:t>filter</a:t>
            </a:r>
          </a:p>
          <a:p>
            <a:r>
              <a:rPr lang="en-US" dirty="0" smtClean="0"/>
              <a:t>Count </a:t>
            </a:r>
            <a:r>
              <a:rPr lang="en-US" dirty="0"/>
              <a:t>mutations per categories at any given sampling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Print </a:t>
            </a:r>
            <a:r>
              <a:rPr lang="en-US" dirty="0"/>
              <a:t>an array for R to build a phylogeny</a:t>
            </a:r>
          </a:p>
        </p:txBody>
      </p:sp>
    </p:spTree>
    <p:extLst>
      <p:ext uri="{BB962C8B-B14F-4D97-AF65-F5344CB8AC3E}">
        <p14:creationId xmlns:p14="http://schemas.microsoft.com/office/powerpoint/2010/main" val="1369916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Excersize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23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8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9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 smtClean="0"/>
              <a:t>Data Structures</a:t>
            </a:r>
          </a:p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Big O Notation</a:t>
            </a:r>
          </a:p>
          <a:p>
            <a:pPr lvl="1"/>
            <a:r>
              <a:rPr lang="en-US" dirty="0"/>
              <a:t>P vs NP </a:t>
            </a:r>
            <a:r>
              <a:rPr lang="en-US" dirty="0" smtClean="0"/>
              <a:t>Problem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Greedy Programing</a:t>
            </a:r>
          </a:p>
          <a:p>
            <a:r>
              <a:rPr lang="en-US" dirty="0" smtClean="0"/>
              <a:t>Development Methodologies</a:t>
            </a:r>
            <a:endParaRPr lang="en-US" dirty="0"/>
          </a:p>
          <a:p>
            <a:pPr lvl="1"/>
            <a:r>
              <a:rPr lang="en-US" dirty="0"/>
              <a:t>Waterfall</a:t>
            </a:r>
          </a:p>
          <a:p>
            <a:pPr lvl="1"/>
            <a:r>
              <a:rPr lang="en-US" dirty="0"/>
              <a:t>Agile Development</a:t>
            </a:r>
          </a:p>
          <a:p>
            <a:r>
              <a:rPr lang="en-US" dirty="0" smtClean="0"/>
              <a:t>Parallel Computing</a:t>
            </a:r>
          </a:p>
          <a:p>
            <a:pPr lvl="1"/>
            <a:r>
              <a:rPr lang="en-US" dirty="0" smtClean="0"/>
              <a:t>Embarrassingly Parallel</a:t>
            </a:r>
          </a:p>
          <a:p>
            <a:pPr lvl="1"/>
            <a:r>
              <a:rPr lang="en-US" dirty="0" smtClean="0"/>
              <a:t>Graphical Processing Unit (GPU) Computing</a:t>
            </a:r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Deep Learning</a:t>
            </a:r>
          </a:p>
          <a:p>
            <a:r>
              <a:rPr lang="en-US" dirty="0"/>
              <a:t>DevOps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Containers (Docker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Cloud Computing</a:t>
            </a:r>
            <a:endParaRPr lang="en-US" dirty="0"/>
          </a:p>
          <a:p>
            <a:r>
              <a:rPr lang="en-US" dirty="0" smtClean="0"/>
              <a:t>Other</a:t>
            </a:r>
            <a:endParaRPr lang="en-US" dirty="0"/>
          </a:p>
          <a:p>
            <a:pPr lvl="1"/>
            <a:r>
              <a:rPr lang="en-US" dirty="0"/>
              <a:t>Application program interface (API)?</a:t>
            </a:r>
          </a:p>
          <a:p>
            <a:pPr lvl="1"/>
            <a:r>
              <a:rPr lang="en-US" dirty="0" smtClean="0"/>
              <a:t>Common Workflow Language (?)</a:t>
            </a:r>
          </a:p>
        </p:txBody>
      </p:sp>
    </p:spTree>
    <p:extLst>
      <p:ext uri="{BB962C8B-B14F-4D97-AF65-F5344CB8AC3E}">
        <p14:creationId xmlns:p14="http://schemas.microsoft.com/office/powerpoint/2010/main" val="11189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dirty="0" smtClean="0"/>
              <a:t>Array (or list)</a:t>
            </a:r>
          </a:p>
          <a:p>
            <a:r>
              <a:rPr lang="en-US" dirty="0"/>
              <a:t>Hash </a:t>
            </a:r>
            <a:r>
              <a:rPr lang="en-US" dirty="0" smtClean="0"/>
              <a:t>Table (dictionary)</a:t>
            </a:r>
          </a:p>
          <a:p>
            <a:r>
              <a:rPr lang="en-US" dirty="0" smtClean="0"/>
              <a:t>Heap</a:t>
            </a:r>
            <a:endParaRPr lang="en-US" dirty="0"/>
          </a:p>
          <a:p>
            <a:r>
              <a:rPr lang="en-US" dirty="0" smtClean="0"/>
              <a:t>Graph</a:t>
            </a:r>
          </a:p>
          <a:p>
            <a:r>
              <a:rPr lang="en-US" dirty="0" smtClean="0"/>
              <a:t>Linked List</a:t>
            </a:r>
          </a:p>
          <a:p>
            <a:r>
              <a:rPr lang="en-US" dirty="0" smtClean="0"/>
              <a:t>List</a:t>
            </a:r>
          </a:p>
          <a:p>
            <a:r>
              <a:rPr lang="en-US" dirty="0" smtClean="0"/>
              <a:t>Queue</a:t>
            </a:r>
            <a:endParaRPr lang="en-US" dirty="0"/>
          </a:p>
          <a:p>
            <a:r>
              <a:rPr lang="en-US" dirty="0"/>
              <a:t>Stack</a:t>
            </a:r>
          </a:p>
          <a:p>
            <a:r>
              <a:rPr lang="en-US" dirty="0" smtClean="0"/>
              <a:t>Tree</a:t>
            </a:r>
          </a:p>
          <a:p>
            <a:pPr lvl="1"/>
            <a:r>
              <a:rPr lang="en-US" dirty="0"/>
              <a:t>Binary search </a:t>
            </a:r>
            <a:r>
              <a:rPr lang="en-US" dirty="0" smtClean="0"/>
              <a:t>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comparing data structures</a:t>
            </a:r>
          </a:p>
          <a:p>
            <a:pPr lvl="1"/>
            <a:r>
              <a:rPr lang="en-US" dirty="0" smtClean="0"/>
              <a:t>Mutable, immutable</a:t>
            </a:r>
          </a:p>
          <a:p>
            <a:pPr lvl="1"/>
            <a:r>
              <a:rPr lang="en-US" dirty="0" smtClean="0"/>
              <a:t>Ordered, unordered</a:t>
            </a:r>
          </a:p>
          <a:p>
            <a:pPr lvl="1"/>
            <a:r>
              <a:rPr lang="en-US" dirty="0" smtClean="0"/>
              <a:t>What they are called in different programming languages</a:t>
            </a:r>
          </a:p>
          <a:p>
            <a:r>
              <a:rPr lang="en-US" dirty="0" smtClean="0"/>
              <a:t>For animations of data structures, please see here:</a:t>
            </a:r>
          </a:p>
          <a:p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159536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Hash Table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[x, y, z]</a:t>
            </a:r>
          </a:p>
          <a:p>
            <a:r>
              <a:rPr lang="en-US" altLang="x-none" dirty="0"/>
              <a:t>An ordered set of </a:t>
            </a:r>
            <a:r>
              <a:rPr lang="en-US" altLang="x-none" dirty="0" smtClean="0"/>
              <a:t>data</a:t>
            </a:r>
            <a:endParaRPr lang="en-US" dirty="0"/>
          </a:p>
          <a:p>
            <a:r>
              <a:rPr lang="en-US" altLang="x-none" dirty="0" smtClean="0"/>
              <a:t>A </a:t>
            </a:r>
            <a:r>
              <a:rPr lang="en-US" altLang="x-none" dirty="0"/>
              <a:t>set </a:t>
            </a:r>
            <a:r>
              <a:rPr lang="en-US" altLang="x-none" dirty="0" smtClean="0"/>
              <a:t>of variables </a:t>
            </a:r>
            <a:r>
              <a:rPr lang="en-US" altLang="x-none" dirty="0"/>
              <a:t>that </a:t>
            </a:r>
            <a:r>
              <a:rPr lang="en-US" altLang="x-none" dirty="0" smtClean="0"/>
              <a:t>each store </a:t>
            </a:r>
            <a:r>
              <a:rPr lang="en-US" altLang="x-none" dirty="0"/>
              <a:t>an </a:t>
            </a:r>
            <a:r>
              <a:rPr lang="en-US" altLang="x-none" dirty="0" smtClean="0"/>
              <a:t>item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 smtClean="0"/>
              <a:t>[x,  , z]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89563" y="2244687"/>
            <a:ext cx="4876800" cy="3560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745" y="6248292"/>
            <a:ext cx="10628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Structure </a:t>
            </a:r>
            <a:r>
              <a:rPr lang="en-US" b="1" dirty="0" smtClean="0"/>
              <a:t>Visualizations: </a:t>
            </a:r>
            <a:r>
              <a:rPr lang="en-US" dirty="0" smtClean="0"/>
              <a:t>https</a:t>
            </a:r>
            <a:r>
              <a:rPr lang="en-US" dirty="0"/>
              <a:t>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900061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en-US" dirty="0"/>
          </a:p>
        </p:txBody>
      </p:sp>
      <p:pic>
        <p:nvPicPr>
          <p:cNvPr id="12" name="Picture 3" descr="C:\Users\dwharder\Desktop\SA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22218" y="2981859"/>
            <a:ext cx="3241964" cy="20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[1, 2, 3, 4, 5, 6]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 set of items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[1, 2, 4, 5, 6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88960" y="6041362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undirected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12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04800" y="3428367"/>
            <a:ext cx="4876800" cy="1193478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9563" y="2429610"/>
            <a:ext cx="4876800" cy="3190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6561177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https://en.wikipedia.org/wiki/Linked_list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8387" y="6571476"/>
            <a:ext cx="2781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smtClean="0"/>
              <a:t>en.wikipedia.org/wiki/Queue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5867235" y="5980576"/>
            <a:ext cx="269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First in, First Out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Learn To Program?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Opportunities to make </a:t>
            </a:r>
            <a:r>
              <a:rPr lang="en-US" dirty="0"/>
              <a:t>your </a:t>
            </a:r>
            <a:r>
              <a:rPr lang="en-US" dirty="0" smtClean="0"/>
              <a:t>research</a:t>
            </a:r>
            <a:endParaRPr lang="en-US" dirty="0"/>
          </a:p>
          <a:p>
            <a:pPr lvl="1"/>
            <a:r>
              <a:rPr lang="en-US" dirty="0"/>
              <a:t>FASTER - Repeat an entire analysis by just replacing the input</a:t>
            </a:r>
          </a:p>
          <a:p>
            <a:pPr lvl="1"/>
            <a:r>
              <a:rPr lang="en-US" dirty="0"/>
              <a:t>BETTER – Validate your analysis, use statistics</a:t>
            </a:r>
          </a:p>
          <a:p>
            <a:pPr lvl="1"/>
            <a:r>
              <a:rPr lang="en-US" dirty="0"/>
              <a:t>REPRODUCIBLE - Make your research (more) reproducible</a:t>
            </a:r>
          </a:p>
          <a:p>
            <a:pPr lvl="1"/>
            <a:r>
              <a:rPr lang="en-US" dirty="0"/>
              <a:t>MORE COMPETATIVE – many other researchers will be using these similar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21696"/>
            <a:ext cx="4876800" cy="340682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56" y="2801937"/>
            <a:ext cx="2857500" cy="2381250"/>
          </a:xfrm>
        </p:spPr>
      </p:pic>
      <p:sp>
        <p:nvSpPr>
          <p:cNvPr id="9" name="Rectangle 8"/>
          <p:cNvSpPr/>
          <p:nvPr/>
        </p:nvSpPr>
        <p:spPr>
          <a:xfrm>
            <a:off x="1770526" y="5856696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Last in, First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86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2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I</a:t>
            </a:r>
            <a:r>
              <a:rPr lang="en-US" dirty="0" smtClean="0"/>
              <a:t>s 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Definition </a:t>
            </a:r>
          </a:p>
          <a:p>
            <a:pPr lvl="1"/>
            <a:r>
              <a:rPr lang="en-US" dirty="0" smtClean="0"/>
              <a:t>Noun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step-by-step procedure for solving a problem or accomplishing some end especially by a computer &lt;a search algorithm</a:t>
            </a:r>
            <a:r>
              <a:rPr lang="en-US" dirty="0" smtClean="0"/>
              <a:t>&gt; (Merriam-Webster)</a:t>
            </a:r>
            <a:endParaRPr lang="en-US" dirty="0"/>
          </a:p>
          <a:p>
            <a:pPr lvl="1"/>
            <a:r>
              <a:rPr lang="en-US" dirty="0" smtClean="0"/>
              <a:t>In other words…a “recipe” or “protocol” for the computer</a:t>
            </a:r>
          </a:p>
          <a:p>
            <a:endParaRPr lang="en-US" dirty="0"/>
          </a:p>
          <a:p>
            <a:r>
              <a:rPr lang="en-US" dirty="0" smtClean="0"/>
              <a:t>Bubble sort algorithm</a:t>
            </a:r>
          </a:p>
          <a:p>
            <a:pPr lvl="1"/>
            <a:r>
              <a:rPr lang="en-US" dirty="0" smtClean="0"/>
              <a:t>Compare two numbers, if number on left is bigger, swap</a:t>
            </a:r>
          </a:p>
          <a:p>
            <a:pPr lvl="1"/>
            <a:r>
              <a:rPr lang="en-US" dirty="0" smtClean="0"/>
              <a:t>Repeat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5686"/>
          <a:stretch/>
        </p:blipFill>
        <p:spPr>
          <a:xfrm>
            <a:off x="4861369" y="1536700"/>
            <a:ext cx="4412633" cy="4898144"/>
          </a:xfrm>
        </p:spPr>
      </p:pic>
    </p:spTree>
    <p:extLst>
      <p:ext uri="{BB962C8B-B14F-4D97-AF65-F5344CB8AC3E}">
        <p14:creationId xmlns:p14="http://schemas.microsoft.com/office/powerpoint/2010/main" val="1213365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 Notation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Pick a number between 1 and 10</a:t>
            </a:r>
          </a:p>
          <a:p>
            <a:pPr lvl="1"/>
            <a:r>
              <a:rPr lang="en-US" dirty="0" smtClean="0"/>
              <a:t>I will tell you if the number if too high or two low</a:t>
            </a:r>
          </a:p>
          <a:p>
            <a:pPr lvl="1"/>
            <a:r>
              <a:rPr lang="en-US" dirty="0" smtClean="0"/>
              <a:t>How many guesses do you need to get the number? Usually 3 – 4 or nearly log(10)</a:t>
            </a:r>
          </a:p>
          <a:p>
            <a:pPr lvl="1"/>
            <a:r>
              <a:rPr lang="en-US" dirty="0" smtClean="0"/>
              <a:t>Now how many guesses do you think it would take if the options were to a million?</a:t>
            </a:r>
          </a:p>
          <a:p>
            <a:r>
              <a:rPr lang="en-US" dirty="0" smtClean="0"/>
              <a:t>Big O Notation</a:t>
            </a:r>
          </a:p>
          <a:p>
            <a:pPr lvl="1"/>
            <a:r>
              <a:rPr lang="en-US" dirty="0" smtClean="0"/>
              <a:t>Approximately how long an algorithm will take to run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1527175"/>
            <a:ext cx="4416425" cy="4416425"/>
          </a:xfrm>
        </p:spPr>
      </p:pic>
    </p:spTree>
    <p:extLst>
      <p:ext uri="{BB962C8B-B14F-4D97-AF65-F5344CB8AC3E}">
        <p14:creationId xmlns:p14="http://schemas.microsoft.com/office/powerpoint/2010/main" val="12587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O Notation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706485"/>
              </p:ext>
            </p:extLst>
          </p:nvPr>
        </p:nvGraphicFramePr>
        <p:xfrm>
          <a:off x="677334" y="1930400"/>
          <a:ext cx="6576231" cy="420458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821153"/>
                <a:gridCol w="1020438"/>
                <a:gridCol w="2583162"/>
                <a:gridCol w="2151478"/>
              </a:tblGrid>
              <a:tr h="192621"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Growth Rate</a:t>
                      </a:r>
                      <a:endParaRPr lang="en-US" sz="1200" b="1" dirty="0">
                        <a:effectLst/>
                      </a:endParaRPr>
                    </a:p>
                  </a:txBody>
                  <a:tcPr marL="7915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Name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Code Example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 smtClean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79159" marT="23748" marB="26386" anchor="ctr"/>
                </a:tc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Constant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a= b + 1;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statement (one line of code)</a:t>
                      </a:r>
                    </a:p>
                  </a:txBody>
                  <a:tcPr marL="59369" marR="79159" marT="39580" marB="39580" anchor="ctr"/>
                </a:tc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while(n&gt;1){ n=n/2;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Divide in half (binary search)</a:t>
                      </a:r>
                    </a:p>
                  </a:txBody>
                  <a:tcPr marL="59369" marR="79159" marT="39580" marB="39580" anchor="ctr"/>
                </a:tc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</a:t>
                      </a:r>
                      <a:r>
                        <a:rPr lang="en-US" sz="1200" dirty="0" smtClean="0">
                          <a:effectLst/>
                        </a:rPr>
                        <a:t>++) { </a:t>
                      </a:r>
                    </a:p>
                    <a:p>
                      <a:pPr fontAlgn="ctr"/>
                      <a:r>
                        <a:rPr lang="en-US" sz="1200" dirty="0" smtClean="0">
                          <a:effectLst/>
                        </a:rPr>
                        <a:t>    a</a:t>
                      </a:r>
                      <a:r>
                        <a:rPr lang="en-US" sz="1200" dirty="0">
                          <a:effectLst/>
                        </a:rPr>
                        <a:t>+=1;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Loop</a:t>
                      </a:r>
                    </a:p>
                  </a:txBody>
                  <a:tcPr marL="59369" marR="79159" marT="39580" marB="39580" anchor="ctr"/>
                </a:tc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n*log(n)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Mergesort, Quicksort, …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Effective sorting algorithms</a:t>
                      </a:r>
                    </a:p>
                  </a:txBody>
                  <a:tcPr marL="59369" marR="79159" marT="39580" marB="39580" anchor="ctr"/>
                </a:tc>
              </a:tr>
              <a:tr h="649105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n^2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Quadratic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</a:t>
                      </a:r>
                      <a:r>
                        <a:rPr lang="en-US" sz="1200" dirty="0" smtClean="0">
                          <a:effectLst/>
                        </a:rPr>
                        <a:t>++) { </a:t>
                      </a:r>
                    </a:p>
                    <a:p>
                      <a:pPr fontAlgn="ctr"/>
                      <a:r>
                        <a:rPr lang="en-US" sz="1200" dirty="0" smtClean="0">
                          <a:effectLst/>
                        </a:rPr>
                        <a:t>     for(</a:t>
                      </a:r>
                      <a:r>
                        <a:rPr lang="en-US" sz="1200" dirty="0" err="1" smtClean="0">
                          <a:effectLst/>
                        </a:rPr>
                        <a:t>i</a:t>
                      </a:r>
                      <a:r>
                        <a:rPr lang="en-US" sz="1200" dirty="0" smtClean="0">
                          <a:effectLst/>
                        </a:rPr>
                        <a:t>=0</a:t>
                      </a:r>
                      <a:r>
                        <a:rPr lang="en-US" sz="1200" dirty="0">
                          <a:effectLst/>
                        </a:rPr>
                        <a:t>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&lt;n;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 smtClean="0">
                          <a:effectLst/>
                        </a:rPr>
                        <a:t>++) { </a:t>
                      </a:r>
                    </a:p>
                    <a:p>
                      <a:pPr fontAlgn="ctr"/>
                      <a:r>
                        <a:rPr lang="en-US" sz="1200" dirty="0" smtClean="0">
                          <a:effectLst/>
                        </a:rPr>
                        <a:t>          a</a:t>
                      </a:r>
                      <a:r>
                        <a:rPr lang="en-US" sz="1200" dirty="0">
                          <a:effectLst/>
                        </a:rPr>
                        <a:t>+=1;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Double loop</a:t>
                      </a:r>
                    </a:p>
                  </a:txBody>
                  <a:tcPr marL="59369" marR="79159" marT="39580" marB="39580" anchor="ctr"/>
                </a:tc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n^3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Cubic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for(c=0; c&lt;n; </a:t>
                      </a:r>
                      <a:r>
                        <a:rPr lang="en-US" sz="1200" err="1">
                          <a:effectLst/>
                        </a:rPr>
                        <a:t>c++</a:t>
                      </a:r>
                      <a:r>
                        <a:rPr lang="en-US" sz="1200">
                          <a:effectLst/>
                        </a:rPr>
                        <a:t>){ </a:t>
                      </a:r>
                      <a:endParaRPr lang="en-US" sz="1200" smtClean="0">
                        <a:effectLst/>
                      </a:endParaRPr>
                    </a:p>
                    <a:p>
                      <a:pPr fontAlgn="ctr"/>
                      <a:r>
                        <a:rPr lang="en-US" sz="1200" smtClean="0">
                          <a:effectLst/>
                        </a:rPr>
                        <a:t>     for(</a:t>
                      </a:r>
                      <a:r>
                        <a:rPr lang="en-US" sz="1200" err="1" smtClean="0">
                          <a:effectLst/>
                        </a:rPr>
                        <a:t>i</a:t>
                      </a:r>
                      <a:r>
                        <a:rPr lang="en-US" sz="1200" smtClean="0">
                          <a:effectLst/>
                        </a:rPr>
                        <a:t>=0</a:t>
                      </a:r>
                      <a:r>
                        <a:rPr lang="en-US" sz="1200">
                          <a:effectLst/>
                        </a:rPr>
                        <a:t>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&lt;n;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++){ </a:t>
                      </a:r>
                      <a:endParaRPr lang="en-US" sz="1200" smtClean="0">
                        <a:effectLst/>
                      </a:endParaRPr>
                    </a:p>
                    <a:p>
                      <a:pPr fontAlgn="ctr"/>
                      <a:r>
                        <a:rPr lang="en-US" sz="1200" smtClean="0">
                          <a:effectLst/>
                        </a:rPr>
                        <a:t>          for(x=0</a:t>
                      </a:r>
                      <a:r>
                        <a:rPr lang="en-US" sz="1200">
                          <a:effectLst/>
                        </a:rPr>
                        <a:t>; x&lt;n; x++){ </a:t>
                      </a:r>
                      <a:endParaRPr lang="en-US" sz="1200" smtClean="0">
                        <a:effectLst/>
                      </a:endParaRPr>
                    </a:p>
                    <a:p>
                      <a:pPr fontAlgn="ctr"/>
                      <a:r>
                        <a:rPr lang="en-US" sz="1200" smtClean="0">
                          <a:effectLst/>
                        </a:rPr>
                        <a:t>               a</a:t>
                      </a:r>
                      <a:r>
                        <a:rPr lang="en-US" sz="1200">
                          <a:effectLst/>
                        </a:rPr>
                        <a:t>+=1; }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Triple loop</a:t>
                      </a:r>
                    </a:p>
                  </a:txBody>
                  <a:tcPr marL="59369" marR="79159" marT="39580" marB="39580" anchor="ctr"/>
                </a:tc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2^n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Exponential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Trying to </a:t>
                      </a:r>
                      <a:r>
                        <a:rPr lang="en-US" sz="1200" smtClean="0">
                          <a:effectLst/>
                        </a:rPr>
                        <a:t>break </a:t>
                      </a:r>
                      <a:r>
                        <a:rPr lang="en-US" sz="1200">
                          <a:effectLst/>
                        </a:rPr>
                        <a:t>a password generating all possible combinations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Exhaustive search</a:t>
                      </a:r>
                    </a:p>
                  </a:txBody>
                  <a:tcPr marL="59369" marR="79159" marT="39580" marB="39580" anchor="ctr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683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http://</a:t>
            </a:r>
            <a:r>
              <a:rPr lang="en-US" sz="1200" err="1"/>
              <a:t>adrianmejia.com</a:t>
            </a:r>
            <a:r>
              <a:rPr lang="en-US" sz="1200"/>
              <a:t>/blog/2014/02/13/algorithms-for-dummies-part-1-sorting/</a:t>
            </a:r>
          </a:p>
        </p:txBody>
      </p:sp>
    </p:spTree>
    <p:extLst>
      <p:ext uri="{BB962C8B-B14F-4D97-AF65-F5344CB8AC3E}">
        <p14:creationId xmlns:p14="http://schemas.microsoft.com/office/powerpoint/2010/main" val="199909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Algorithms</a:t>
            </a:r>
            <a:br>
              <a:rPr lang="en-US"/>
            </a:br>
            <a:r>
              <a:rPr lang="en-US"/>
              <a:t>P vs NP </a:t>
            </a:r>
            <a:r>
              <a:rPr lang="en-US" smtClean="0"/>
              <a:t>Problem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Polynomial versus </a:t>
            </a:r>
            <a:r>
              <a:rPr lang="en-US"/>
              <a:t>nondeterministic </a:t>
            </a:r>
            <a:r>
              <a:rPr lang="en-US" smtClean="0"/>
              <a:t>polynomial time</a:t>
            </a:r>
          </a:p>
          <a:p>
            <a:r>
              <a:rPr lang="en-US" smtClean="0"/>
              <a:t>How long it takes to solve a problem  versus how long it takes to verify there is a solution</a:t>
            </a:r>
          </a:p>
          <a:p>
            <a:r>
              <a:rPr lang="en-US" smtClean="0"/>
              <a:t>NP-complete problems</a:t>
            </a:r>
          </a:p>
          <a:p>
            <a:pPr lvl="1"/>
            <a:r>
              <a:rPr lang="en-US" smtClean="0"/>
              <a:t>Harder </a:t>
            </a:r>
            <a:r>
              <a:rPr lang="en-US"/>
              <a:t>to compute </a:t>
            </a:r>
            <a:r>
              <a:rPr lang="en-US" smtClean="0"/>
              <a:t>than </a:t>
            </a:r>
            <a:r>
              <a:rPr lang="en-US"/>
              <a:t>verify</a:t>
            </a:r>
            <a:endParaRPr lang="en-US" smtClean="0"/>
          </a:p>
          <a:p>
            <a:r>
              <a:rPr lang="en-US" smtClean="0"/>
              <a:t>Example</a:t>
            </a:r>
          </a:p>
          <a:p>
            <a:pPr lvl="1"/>
            <a:r>
              <a:rPr lang="en-US" smtClean="0"/>
              <a:t>7 Bridges</a:t>
            </a:r>
          </a:p>
          <a:p>
            <a:pPr lvl="1"/>
            <a:r>
              <a:rPr lang="en-US"/>
              <a:t>Euler </a:t>
            </a:r>
            <a:r>
              <a:rPr lang="en-US" smtClean="0"/>
              <a:t>wondered if a </a:t>
            </a:r>
            <a:r>
              <a:rPr lang="en-US"/>
              <a:t>person could walk across each of the seven bridges once and only once to touch every part of the town.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572730"/>
            <a:ext cx="4876800" cy="2325314"/>
          </a:xfrm>
        </p:spPr>
      </p:pic>
    </p:spTree>
    <p:extLst>
      <p:ext uri="{BB962C8B-B14F-4D97-AF65-F5344CB8AC3E}">
        <p14:creationId xmlns:p14="http://schemas.microsoft.com/office/powerpoint/2010/main" val="1369652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</a:t>
            </a:r>
            <a:r>
              <a:rPr lang="en-US" smtClean="0"/>
              <a:t>Programming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Method </a:t>
            </a:r>
            <a:r>
              <a:rPr lang="en-US"/>
              <a:t>for solving a complex problem by breaking it down into a collection of simpler </a:t>
            </a:r>
            <a:r>
              <a:rPr lang="en-US" smtClean="0"/>
              <a:t>sub-problems</a:t>
            </a:r>
          </a:p>
          <a:p>
            <a:r>
              <a:rPr lang="en-US" smtClean="0"/>
              <a:t>Solving </a:t>
            </a:r>
            <a:r>
              <a:rPr lang="en-US"/>
              <a:t>each of those </a:t>
            </a:r>
            <a:r>
              <a:rPr lang="en-US" smtClean="0"/>
              <a:t>sub-problems </a:t>
            </a:r>
            <a:r>
              <a:rPr lang="en-US"/>
              <a:t>just once, and storing their </a:t>
            </a:r>
            <a:r>
              <a:rPr lang="en-US" smtClean="0"/>
              <a:t>solutions</a:t>
            </a:r>
          </a:p>
          <a:p>
            <a:r>
              <a:rPr lang="en-US" smtClean="0"/>
              <a:t>The </a:t>
            </a:r>
            <a:r>
              <a:rPr lang="en-US"/>
              <a:t>next time the same </a:t>
            </a:r>
            <a:r>
              <a:rPr lang="en-US" smtClean="0"/>
              <a:t>sub-</a:t>
            </a:r>
            <a:r>
              <a:rPr lang="en-US" err="1" smtClean="0"/>
              <a:t>wwwwwwwwwwwwwwwproblem</a:t>
            </a:r>
            <a:r>
              <a:rPr lang="en-US" smtClean="0"/>
              <a:t> </a:t>
            </a:r>
            <a:r>
              <a:rPr lang="en-US"/>
              <a:t>occurs, instead of </a:t>
            </a:r>
            <a:r>
              <a:rPr lang="en-US" err="1"/>
              <a:t>recomputing</a:t>
            </a:r>
            <a:r>
              <a:rPr lang="en-US"/>
              <a:t> its solution, one simply looks up the previously computed </a:t>
            </a:r>
            <a:r>
              <a:rPr lang="en-US" smtClean="0"/>
              <a:t>solution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0276" y="1527175"/>
            <a:ext cx="4225847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2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</a:t>
            </a:r>
            <a:r>
              <a:rPr lang="en-US" smtClean="0"/>
              <a:t>Programing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Problem </a:t>
            </a:r>
            <a:r>
              <a:rPr lang="en-US"/>
              <a:t>solving heuristic of making the locally optimal choice at each </a:t>
            </a:r>
            <a:r>
              <a:rPr lang="en-US" smtClean="0"/>
              <a:t>stage </a:t>
            </a:r>
            <a:r>
              <a:rPr lang="en-US"/>
              <a:t>with the hope of finding a global </a:t>
            </a:r>
            <a:r>
              <a:rPr lang="en-US" smtClean="0"/>
              <a:t>optimum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80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smtClean="0"/>
              <a:t>Majority of programming time</a:t>
            </a:r>
          </a:p>
          <a:p>
            <a:pPr lvl="1"/>
            <a:r>
              <a:rPr lang="en-US" smtClean="0"/>
              <a:t>75 – 80% of programming</a:t>
            </a:r>
          </a:p>
          <a:p>
            <a:r>
              <a:rPr lang="en-US" smtClean="0"/>
              <a:t>How</a:t>
            </a:r>
          </a:p>
          <a:p>
            <a:pPr lvl="1"/>
            <a:r>
              <a:rPr lang="en-US"/>
              <a:t>Can use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/>
              <a:t> </a:t>
            </a:r>
            <a:r>
              <a:rPr lang="en-US" smtClean="0"/>
              <a:t>statements or</a:t>
            </a:r>
            <a:endParaRPr lang="en-US"/>
          </a:p>
          <a:p>
            <a:pPr lvl="1"/>
            <a:r>
              <a:rPr lang="en-US" smtClean="0"/>
              <a:t>Integrated development environment (IDE) software</a:t>
            </a:r>
          </a:p>
          <a:p>
            <a:pPr lvl="2"/>
            <a:r>
              <a:rPr lang="en-US" smtClean="0"/>
              <a:t>Software to write software</a:t>
            </a:r>
          </a:p>
          <a:p>
            <a:pPr lvl="1"/>
            <a:r>
              <a:rPr lang="en-US" smtClean="0"/>
              <a:t>Set break-points</a:t>
            </a:r>
          </a:p>
          <a:p>
            <a:pPr lvl="1"/>
            <a:r>
              <a:rPr lang="en-US" smtClean="0"/>
              <a:t>See what is happening in program during execution</a:t>
            </a:r>
          </a:p>
        </p:txBody>
      </p:sp>
      <p:pic>
        <p:nvPicPr>
          <p:cNvPr id="2050" name="Picture 2" descr="https://confluence.jetbrains.com/download/attachments/53325255/debug_hit_breakpoint.png?version=5&amp;modificationDate=1390842726000&amp;api=v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4966837" cy="33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</a:t>
            </a:r>
            <a:r>
              <a:rPr lang="en-US" smtClean="0"/>
              <a:t>Program Interface </a:t>
            </a:r>
            <a:r>
              <a:rPr lang="en-US"/>
              <a:t>(API)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" r="24450"/>
          <a:stretch/>
        </p:blipFill>
        <p:spPr>
          <a:xfrm>
            <a:off x="1226123" y="1930400"/>
            <a:ext cx="6497039" cy="4960066"/>
          </a:xfrm>
        </p:spPr>
      </p:pic>
    </p:spTree>
    <p:extLst>
      <p:ext uri="{BB962C8B-B14F-4D97-AF65-F5344CB8AC3E}">
        <p14:creationId xmlns:p14="http://schemas.microsoft.com/office/powerpoint/2010/main" val="13350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Picking a programming language</a:t>
            </a:r>
          </a:p>
          <a:p>
            <a:r>
              <a:rPr lang="en-US" dirty="0" smtClean="0"/>
              <a:t>Learning a programming language</a:t>
            </a:r>
          </a:p>
          <a:p>
            <a:r>
              <a:rPr lang="en-US" dirty="0" smtClean="0"/>
              <a:t>Knowing which piece of the language to use</a:t>
            </a:r>
          </a:p>
          <a:p>
            <a:r>
              <a:rPr lang="en-US" dirty="0" smtClean="0"/>
              <a:t>Debugging!!!</a:t>
            </a:r>
          </a:p>
          <a:p>
            <a:r>
              <a:rPr lang="en-US" dirty="0" smtClean="0"/>
              <a:t>Remembering what the program does when you come back to it.</a:t>
            </a:r>
          </a:p>
          <a:p>
            <a:r>
              <a:rPr lang="en-US" dirty="0" smtClean="0"/>
              <a:t>Keeping track of different programs</a:t>
            </a:r>
          </a:p>
          <a:p>
            <a:r>
              <a:rPr lang="en-US" dirty="0" smtClean="0"/>
              <a:t>Programing requires: Practice, practice, practice!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6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Test-driven </a:t>
            </a:r>
            <a:r>
              <a:rPr lang="en-US" smtClean="0"/>
              <a:t>Development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mtClean="0"/>
              <a:t>Testing your software</a:t>
            </a:r>
          </a:p>
          <a:p>
            <a:r>
              <a:rPr lang="en-US" smtClean="0"/>
              <a:t>How</a:t>
            </a:r>
          </a:p>
          <a:p>
            <a:pPr lvl="1"/>
            <a:r>
              <a:rPr lang="en-US" smtClean="0"/>
              <a:t>Unit test</a:t>
            </a:r>
          </a:p>
          <a:p>
            <a:pPr lvl="1"/>
            <a:r>
              <a:rPr lang="en-US" smtClean="0"/>
              <a:t>Assert</a:t>
            </a:r>
          </a:p>
          <a:p>
            <a:endParaRPr lang="en-US" smtClean="0"/>
          </a:p>
          <a:p>
            <a:r>
              <a:rPr lang="en-US" smtClean="0"/>
              <a:t>TDD Procedure</a:t>
            </a:r>
          </a:p>
          <a:p>
            <a:pPr lvl="1"/>
            <a:r>
              <a:rPr lang="en-US" smtClean="0"/>
              <a:t>Write test before writing code</a:t>
            </a:r>
          </a:p>
          <a:p>
            <a:pPr lvl="1"/>
            <a:r>
              <a:rPr lang="en-US" smtClean="0"/>
              <a:t>Only write enough cost to pass test</a:t>
            </a:r>
          </a:p>
          <a:p>
            <a:pPr lvl="1"/>
            <a:r>
              <a:rPr lang="en-US" smtClean="0"/>
              <a:t>Write another test</a:t>
            </a:r>
          </a:p>
          <a:p>
            <a:pPr lvl="1"/>
            <a:r>
              <a:rPr lang="en-US" smtClean="0"/>
              <a:t>Repeat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i="1">
                <a:latin typeface="Courier" charset="0"/>
                <a:ea typeface="Courier" charset="0"/>
                <a:cs typeface="Courier" charset="0"/>
              </a:rPr>
              <a:t># content of </a:t>
            </a:r>
            <a:r>
              <a:rPr lang="en-US" sz="1600" i="1" err="1">
                <a:latin typeface="Courier" charset="0"/>
                <a:ea typeface="Courier" charset="0"/>
                <a:cs typeface="Courier" charset="0"/>
              </a:rPr>
              <a:t>test_sample.py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600" b="1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err="1" smtClean="0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 sz="1600" smtClean="0">
                <a:latin typeface="Courier" charset="0"/>
                <a:ea typeface="Courier" charset="0"/>
                <a:cs typeface="Courier" charset="0"/>
              </a:rPr>
              <a:t>(x):</a:t>
            </a:r>
          </a:p>
          <a:p>
            <a:pPr marL="0" indent="0">
              <a:buNone/>
            </a:pPr>
            <a:r>
              <a:rPr lang="en-US" b="1" smtClean="0">
                <a:latin typeface="Courier" charset="0"/>
                <a:ea typeface="Courier" charset="0"/>
                <a:cs typeface="Courier" charset="0"/>
              </a:rPr>
              <a:t>	return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x + 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 marL="0" indent="0">
              <a:buNone/>
            </a:pPr>
            <a:endParaRPr lang="en-US" b="1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err="1" smtClean="0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test_answer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b="1" smtClean="0">
                <a:latin typeface="Courier" charset="0"/>
                <a:ea typeface="Courier" charset="0"/>
                <a:cs typeface="Courier" charset="0"/>
              </a:rPr>
              <a:t>	assert</a:t>
            </a:r>
            <a:r>
              <a:rPr lang="en-US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(3) == 5</a:t>
            </a:r>
          </a:p>
        </p:txBody>
      </p:sp>
    </p:spTree>
    <p:extLst>
      <p:ext uri="{BB962C8B-B14F-4D97-AF65-F5344CB8AC3E}">
        <p14:creationId xmlns:p14="http://schemas.microsoft.com/office/powerpoint/2010/main" val="19939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Version Control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Keep track of changes (versions)</a:t>
            </a:r>
          </a:p>
          <a:p>
            <a:r>
              <a:rPr lang="en-US" smtClean="0"/>
              <a:t>Always have a working copy</a:t>
            </a:r>
          </a:p>
          <a:p>
            <a:r>
              <a:rPr lang="en-US" smtClean="0"/>
              <a:t>Create branches to add or test features</a:t>
            </a:r>
          </a:p>
          <a:p>
            <a:r>
              <a:rPr lang="en-US" smtClean="0"/>
              <a:t>Merge branches</a:t>
            </a:r>
          </a:p>
          <a:p>
            <a:r>
              <a:rPr lang="en-US" smtClean="0"/>
              <a:t>Enables multiple programmers to work at the same time</a:t>
            </a:r>
          </a:p>
        </p:txBody>
      </p:sp>
      <p:pic>
        <p:nvPicPr>
          <p:cNvPr id="4102" name="Picture 6" descr="http://cdn.sixrevisions.com/0377-02_git_tip_learn_branchin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5057311" cy="33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Development Methodologies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Waterfall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1"/>
            <a:r>
              <a:rPr lang="en-US" smtClean="0"/>
              <a:t>Agile Development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smtClean="0"/>
              <a:t>Do all planning</a:t>
            </a:r>
          </a:p>
          <a:p>
            <a:r>
              <a:rPr lang="en-US" smtClean="0"/>
              <a:t>Write all code</a:t>
            </a:r>
          </a:p>
          <a:p>
            <a:r>
              <a:rPr lang="en-US" smtClean="0"/>
              <a:t>Perform all tests</a:t>
            </a:r>
          </a:p>
          <a:p>
            <a:r>
              <a:rPr lang="en-US" smtClean="0"/>
              <a:t>Release product</a:t>
            </a:r>
          </a:p>
          <a:p>
            <a:endParaRPr lang="en-US"/>
          </a:p>
          <a:p>
            <a:r>
              <a:rPr lang="en-US" smtClean="0"/>
              <a:t>Concern</a:t>
            </a:r>
          </a:p>
          <a:p>
            <a:pPr lvl="1"/>
            <a:r>
              <a:rPr lang="en-US" smtClean="0"/>
              <a:t>Very difficult to do all planning in beginning and anticipate all problems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Iterate</a:t>
            </a:r>
          </a:p>
          <a:p>
            <a:pPr lvl="1"/>
            <a:r>
              <a:rPr lang="en-US" smtClean="0"/>
              <a:t>Plan one part</a:t>
            </a:r>
          </a:p>
          <a:p>
            <a:pPr lvl="1"/>
            <a:r>
              <a:rPr lang="en-US" smtClean="0"/>
              <a:t>Write code to part</a:t>
            </a:r>
          </a:p>
          <a:p>
            <a:pPr lvl="1"/>
            <a:r>
              <a:rPr lang="en-US" smtClean="0"/>
              <a:t>Test one part</a:t>
            </a:r>
          </a:p>
          <a:p>
            <a:pPr lvl="1"/>
            <a:r>
              <a:rPr lang="en-US" smtClean="0"/>
              <a:t>Release one part</a:t>
            </a:r>
          </a:p>
          <a:p>
            <a:r>
              <a:rPr lang="en-US" smtClean="0"/>
              <a:t>Repeat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</a:t>
            </a:r>
            <a:r>
              <a:rPr lang="en-US" smtClean="0"/>
              <a:t>Computing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Breaking a problem into smaller subparts</a:t>
            </a:r>
          </a:p>
          <a:p>
            <a:r>
              <a:rPr lang="en-US" smtClean="0"/>
              <a:t>Running each smaller part on separate core or computer</a:t>
            </a:r>
          </a:p>
          <a:p>
            <a:r>
              <a:rPr lang="en-US" smtClean="0"/>
              <a:t>Single </a:t>
            </a:r>
            <a:r>
              <a:rPr lang="en-US"/>
              <a:t>data </a:t>
            </a:r>
            <a:r>
              <a:rPr lang="en-US" smtClean="0"/>
              <a:t>stream</a:t>
            </a:r>
          </a:p>
          <a:p>
            <a:pPr lvl="1"/>
            <a:r>
              <a:rPr lang="en-US" smtClean="0"/>
              <a:t>SISD, MISD</a:t>
            </a:r>
          </a:p>
          <a:p>
            <a:r>
              <a:rPr lang="en-US" smtClean="0"/>
              <a:t>Multiple </a:t>
            </a:r>
            <a:r>
              <a:rPr lang="en-US"/>
              <a:t>data </a:t>
            </a:r>
            <a:r>
              <a:rPr lang="en-US" smtClean="0"/>
              <a:t>streams</a:t>
            </a:r>
          </a:p>
          <a:p>
            <a:pPr lvl="1"/>
            <a:r>
              <a:rPr lang="en-US" smtClean="0"/>
              <a:t>SIMD, MIMD, SPMD, </a:t>
            </a:r>
            <a:r>
              <a:rPr lang="en-US"/>
              <a:t>MPMD</a:t>
            </a:r>
            <a:endParaRPr lang="en-US" smtClean="0"/>
          </a:p>
          <a:p>
            <a:r>
              <a:rPr lang="en-US" smtClean="0"/>
              <a:t>Also</a:t>
            </a:r>
          </a:p>
          <a:p>
            <a:pPr lvl="1"/>
            <a:r>
              <a:rPr lang="en-US" smtClean="0"/>
              <a:t>Embarrassingly Parallel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Processing Unit (</a:t>
            </a:r>
            <a:r>
              <a:rPr lang="en-US" smtClean="0"/>
              <a:t>GPU)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Central Processing </a:t>
            </a:r>
            <a:r>
              <a:rPr lang="en-US" smtClean="0"/>
              <a:t>Unit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Graphical Processing </a:t>
            </a:r>
            <a:r>
              <a:rPr lang="en-US" smtClean="0"/>
              <a:t>Unit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Intel Processor – Pentium, i7, Xeon</a:t>
            </a:r>
          </a:p>
          <a:p>
            <a:r>
              <a:rPr lang="en-US" smtClean="0"/>
              <a:t>“Brain” of laptop and servers</a:t>
            </a:r>
          </a:p>
          <a:p>
            <a:r>
              <a:rPr lang="en-US" smtClean="0"/>
              <a:t>2, 4, or more “cores” / little brains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Graphics cards / Video cards</a:t>
            </a:r>
          </a:p>
          <a:p>
            <a:pPr lvl="1"/>
            <a:r>
              <a:rPr lang="en-US" smtClean="0"/>
              <a:t>Up to 3584 NVIDIA </a:t>
            </a:r>
            <a:r>
              <a:rPr lang="en-US"/>
              <a:t>CUDA® </a:t>
            </a:r>
            <a:r>
              <a:rPr lang="en-US" smtClean="0"/>
              <a:t>Cores</a:t>
            </a:r>
          </a:p>
          <a:p>
            <a:pPr lvl="1"/>
            <a:r>
              <a:rPr lang="en-US" smtClean="0"/>
              <a:t>Up to 12 GB RAM</a:t>
            </a:r>
          </a:p>
          <a:p>
            <a:r>
              <a:rPr lang="en-US" smtClean="0"/>
              <a:t>Must write specific code to take advantage of</a:t>
            </a: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02" y="4529946"/>
            <a:ext cx="6225732" cy="23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</a:t>
            </a:r>
            <a:r>
              <a:rPr lang="en-US" smtClean="0"/>
              <a:t>Learning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Machine Learning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smtClean="0"/>
              <a:t>Deep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“Learning”</a:t>
            </a:r>
          </a:p>
          <a:p>
            <a:r>
              <a:rPr lang="en-US" smtClean="0"/>
              <a:t>Supervised learning</a:t>
            </a:r>
          </a:p>
          <a:p>
            <a:pPr lvl="1"/>
            <a:r>
              <a:rPr lang="en-US" smtClean="0"/>
              <a:t>Support vector machines</a:t>
            </a:r>
          </a:p>
          <a:p>
            <a:pPr lvl="1"/>
            <a:r>
              <a:rPr lang="en-US" smtClean="0"/>
              <a:t>Artificial Neural network</a:t>
            </a:r>
          </a:p>
          <a:p>
            <a:pPr lvl="1"/>
            <a:r>
              <a:rPr lang="en-US"/>
              <a:t>Bayesian methods</a:t>
            </a:r>
          </a:p>
          <a:p>
            <a:pPr lvl="1"/>
            <a:r>
              <a:rPr lang="en-US" smtClean="0"/>
              <a:t>Random Forests</a:t>
            </a:r>
          </a:p>
          <a:p>
            <a:r>
              <a:rPr lang="en-US" smtClean="0"/>
              <a:t>Unsupervised learning</a:t>
            </a:r>
          </a:p>
          <a:p>
            <a:pPr lvl="1"/>
            <a:r>
              <a:rPr lang="en-US" smtClean="0"/>
              <a:t>Clustering</a:t>
            </a:r>
          </a:p>
          <a:p>
            <a:pPr lvl="1"/>
            <a:r>
              <a:rPr lang="en-US" smtClean="0"/>
              <a:t>Dimensionality reduction</a:t>
            </a:r>
          </a:p>
          <a:p>
            <a:pPr lvl="1"/>
            <a:r>
              <a:rPr lang="en-US" smtClean="0"/>
              <a:t>Structure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Uses artificial neural network</a:t>
            </a:r>
          </a:p>
          <a:p>
            <a:pPr lvl="1"/>
            <a:r>
              <a:rPr lang="en-US" smtClean="0"/>
              <a:t>Multiple </a:t>
            </a:r>
            <a:r>
              <a:rPr lang="en-US"/>
              <a:t>hidden </a:t>
            </a:r>
            <a:r>
              <a:rPr lang="en-US" smtClean="0"/>
              <a:t>layers in network</a:t>
            </a:r>
          </a:p>
          <a:p>
            <a:r>
              <a:rPr lang="en-US" smtClean="0"/>
              <a:t>Tries </a:t>
            </a:r>
            <a:r>
              <a:rPr lang="en-US"/>
              <a:t>to model the way the human brain processes light and sound into vision and </a:t>
            </a:r>
            <a:r>
              <a:rPr lang="en-US" smtClean="0"/>
              <a:t>hearing</a:t>
            </a:r>
          </a:p>
          <a:p>
            <a:r>
              <a:rPr lang="en-US" smtClean="0"/>
              <a:t>Needs training</a:t>
            </a:r>
          </a:p>
          <a:p>
            <a:r>
              <a:rPr lang="en-US" smtClean="0"/>
              <a:t>Has been shown to out perform experts with minimal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Development - Operations (DevOps)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Combination of programming (development) and operations</a:t>
            </a:r>
          </a:p>
          <a:p>
            <a:r>
              <a:rPr lang="en-US" smtClean="0"/>
              <a:t>Operations</a:t>
            </a:r>
          </a:p>
          <a:p>
            <a:pPr lvl="1"/>
            <a:r>
              <a:rPr lang="en-US" smtClean="0"/>
              <a:t>Hardware, software that are used to run websites, software</a:t>
            </a:r>
            <a:endParaRPr lang="en-US"/>
          </a:p>
          <a:p>
            <a:r>
              <a:rPr lang="en-US" smtClean="0"/>
              <a:t>Utilizes</a:t>
            </a:r>
          </a:p>
          <a:p>
            <a:pPr lvl="1"/>
            <a:r>
              <a:rPr lang="en-US" smtClean="0"/>
              <a:t>Version </a:t>
            </a:r>
            <a:r>
              <a:rPr lang="en-US"/>
              <a:t>Control</a:t>
            </a:r>
          </a:p>
          <a:p>
            <a:pPr lvl="1"/>
            <a:r>
              <a:rPr lang="en-US"/>
              <a:t>Continuous </a:t>
            </a:r>
            <a:r>
              <a:rPr lang="en-US" smtClean="0"/>
              <a:t>Integration</a:t>
            </a:r>
          </a:p>
          <a:p>
            <a:pPr lvl="2"/>
            <a:r>
              <a:rPr lang="en-US" smtClean="0"/>
              <a:t>When new update to software is detected (using version control), automatically runs test, compiles and puts into production</a:t>
            </a:r>
            <a:endParaRPr lang="en-US"/>
          </a:p>
          <a:p>
            <a:pPr lvl="1"/>
            <a:r>
              <a:rPr lang="en-US"/>
              <a:t>Containers (Docker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An abstraction of hardware (software pretending to be hardware)</a:t>
            </a:r>
          </a:p>
          <a:p>
            <a:pPr lvl="2"/>
            <a:r>
              <a:rPr lang="en-US" smtClean="0"/>
              <a:t>Allows one to download a single “file” with everything needed to run some </a:t>
            </a:r>
            <a:r>
              <a:rPr lang="en-US" err="1" smtClean="0"/>
              <a:t>doftware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Workflow / Pipeline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The combining of multiple programs to steps into a single process</a:t>
            </a:r>
          </a:p>
          <a:p>
            <a:r>
              <a:rPr lang="en-US" smtClean="0"/>
              <a:t>Enable</a:t>
            </a:r>
          </a:p>
          <a:p>
            <a:pPr lvl="1"/>
            <a:r>
              <a:rPr lang="en-US" smtClean="0"/>
              <a:t>Automation</a:t>
            </a:r>
          </a:p>
          <a:p>
            <a:pPr lvl="1"/>
            <a:r>
              <a:rPr lang="en-US" smtClean="0"/>
              <a:t>Scaling</a:t>
            </a:r>
          </a:p>
          <a:p>
            <a:pPr lvl="1"/>
            <a:r>
              <a:rPr lang="en-US" smtClean="0"/>
              <a:t>Reusable</a:t>
            </a:r>
          </a:p>
          <a:p>
            <a:pPr lvl="1"/>
            <a:r>
              <a:rPr lang="en-US" smtClean="0"/>
              <a:t>Reporting</a:t>
            </a:r>
          </a:p>
          <a:p>
            <a:r>
              <a:rPr lang="en-US" smtClean="0"/>
              <a:t>Common </a:t>
            </a:r>
            <a:r>
              <a:rPr lang="en-US"/>
              <a:t>Workflow </a:t>
            </a:r>
            <a:r>
              <a:rPr lang="en-US" smtClean="0"/>
              <a:t>Language</a:t>
            </a:r>
          </a:p>
          <a:p>
            <a:pPr lvl="1"/>
            <a:r>
              <a:rPr lang="en-US" smtClean="0"/>
              <a:t>New standard for writing workflow instructions</a:t>
            </a:r>
            <a:endParaRPr lang="en-US"/>
          </a:p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5" y="1574800"/>
            <a:ext cx="4231265" cy="4584700"/>
          </a:xfrm>
        </p:spPr>
      </p:pic>
      <p:sp>
        <p:nvSpPr>
          <p:cNvPr id="4" name="Rectangle 3"/>
          <p:cNvSpPr/>
          <p:nvPr/>
        </p:nvSpPr>
        <p:spPr>
          <a:xfrm>
            <a:off x="4508500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smtClean="0"/>
              <a:t>Armadillo </a:t>
            </a:r>
            <a:r>
              <a:rPr lang="en-US" sz="1200"/>
              <a:t>1.1: An Original Workflow Platform for Designing and </a:t>
            </a:r>
            <a:r>
              <a:rPr lang="en-US" sz="1200" smtClean="0"/>
              <a:t>Conducting Phylogenetic </a:t>
            </a:r>
            <a:r>
              <a:rPr lang="en-US" sz="1200"/>
              <a:t>Analysis and </a:t>
            </a:r>
            <a:r>
              <a:rPr lang="en-US" sz="1200" err="1"/>
              <a:t>SimulationsArticle</a:t>
            </a:r>
            <a:r>
              <a:rPr lang="en-US" sz="1200"/>
              <a:t> in </a:t>
            </a:r>
            <a:r>
              <a:rPr lang="en-US" sz="1200" err="1"/>
              <a:t>PLoS</a:t>
            </a:r>
            <a:r>
              <a:rPr lang="en-US" sz="1200"/>
              <a:t> ONE 7(1):e29903 </a:t>
            </a:r>
            <a:r>
              <a:rPr lang="en-US" sz="1200" smtClean="0"/>
              <a:t>2012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9446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Getting Started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Learning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0"/>
            <a:r>
              <a:rPr lang="en-US" smtClean="0"/>
              <a:t>To familiarize you with computer programming, programming languages, scientific packages</a:t>
            </a:r>
          </a:p>
          <a:p>
            <a:pPr lvl="0"/>
            <a:r>
              <a:rPr lang="en-US"/>
              <a:t>E</a:t>
            </a:r>
            <a:r>
              <a:rPr lang="en-US" smtClean="0"/>
              <a:t>nable you to communicate better with programmers, bioinformaticians</a:t>
            </a:r>
          </a:p>
          <a:p>
            <a:pPr lvl="0"/>
            <a:r>
              <a:rPr lang="en-US" smtClean="0"/>
              <a:t>Critique existing source code for your use</a:t>
            </a:r>
          </a:p>
          <a:p>
            <a:pPr lvl="0"/>
            <a:r>
              <a:rPr lang="en-US" smtClean="0"/>
              <a:t>Assess which language that bests fits your needs</a:t>
            </a:r>
          </a:p>
          <a:p>
            <a:pPr lvl="0"/>
            <a:r>
              <a:rPr lang="en-US" smtClean="0"/>
              <a:t>Facilitate you becoming a reproducible scientist</a:t>
            </a:r>
          </a:p>
        </p:txBody>
      </p:sp>
    </p:spTree>
    <p:extLst>
      <p:ext uri="{BB962C8B-B14F-4D97-AF65-F5344CB8AC3E}">
        <p14:creationId xmlns:p14="http://schemas.microsoft.com/office/powerpoint/2010/main" val="2801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Have (Probably) Programmed Before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is-IS" dirty="0" smtClean="0"/>
              <a:t>and You May Not Even Know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a formula in Excel</a:t>
            </a:r>
          </a:p>
          <a:p>
            <a:endParaRPr lang="en-US" dirty="0" smtClean="0"/>
          </a:p>
          <a:p>
            <a:r>
              <a:rPr lang="en-US" dirty="0" smtClean="0"/>
              <a:t>Recorded a macro in Excel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56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www.manning.com/books/grokking-algorithms</a:t>
            </a:r>
          </a:p>
          <a:p>
            <a:pPr lvl="1"/>
            <a:r>
              <a:rPr lang="en-US" dirty="0"/>
              <a:t>https://</a:t>
            </a:r>
            <a:r>
              <a:rPr lang="en-US" dirty="0" err="1" smtClean="0"/>
              <a:t>www.toptal.com</a:t>
            </a:r>
            <a:r>
              <a:rPr lang="en-US" dirty="0" smtClean="0"/>
              <a:t>/developers/sorting-algorithms</a:t>
            </a:r>
          </a:p>
          <a:p>
            <a:r>
              <a:rPr lang="en-US" dirty="0" smtClean="0"/>
              <a:t>General python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docs.python.org</a:t>
            </a:r>
            <a:r>
              <a:rPr lang="en-US" dirty="0"/>
              <a:t>/3/tutorial/</a:t>
            </a:r>
            <a:r>
              <a:rPr lang="en-US" dirty="0" err="1"/>
              <a:t>index.html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To Program Computers?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</Template>
  <TotalTime>17833</TotalTime>
  <Words>3456</Words>
  <Application>Microsoft Macintosh PowerPoint</Application>
  <PresentationFormat>Widescreen</PresentationFormat>
  <Paragraphs>795</Paragraphs>
  <Slides>80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Calibri</vt:lpstr>
      <vt:lpstr>Courier</vt:lpstr>
      <vt:lpstr>Courier-Bold</vt:lpstr>
      <vt:lpstr>inherit</vt:lpstr>
      <vt:lpstr>Wingdings</vt:lpstr>
      <vt:lpstr>Wingdings 2</vt:lpstr>
      <vt:lpstr>Arial</vt:lpstr>
      <vt:lpstr>NIAIDBrandedPPT</vt:lpstr>
      <vt:lpstr>Introduction to Programming  (with Python)</vt:lpstr>
      <vt:lpstr>Outline</vt:lpstr>
      <vt:lpstr>Learning Objectives</vt:lpstr>
      <vt:lpstr>Motivation</vt:lpstr>
      <vt:lpstr>What Are Some Examples of How Programming Can Help?</vt:lpstr>
      <vt:lpstr>Why Should You Learn To Program?</vt:lpstr>
      <vt:lpstr>Challenges of Programming</vt:lpstr>
      <vt:lpstr>You Have (Probably) Programmed Before… and You May Not Even Know It?</vt:lpstr>
      <vt:lpstr>Why Do We Need To Program Computers?</vt:lpstr>
      <vt:lpstr>Computers</vt:lpstr>
      <vt:lpstr>How Do Computer Communicate?</vt:lpstr>
      <vt:lpstr>What Does This Mean For Us?</vt:lpstr>
      <vt:lpstr>Programming Languages</vt:lpstr>
      <vt:lpstr>Interpreters / Compilers</vt:lpstr>
      <vt:lpstr>Printing “Hello World!”</vt:lpstr>
      <vt:lpstr>Why Learn to Program in Python</vt:lpstr>
      <vt:lpstr>Python Scientific Computing Packages</vt:lpstr>
      <vt:lpstr>Language Popularity</vt:lpstr>
      <vt:lpstr>How To Write A Program?</vt:lpstr>
      <vt:lpstr>How Do We Program?</vt:lpstr>
      <vt:lpstr>An Example Workflow:  Coffee</vt:lpstr>
      <vt:lpstr>AeroPress…</vt:lpstr>
      <vt:lpstr>Coffee</vt:lpstr>
      <vt:lpstr>Algorithm</vt:lpstr>
      <vt:lpstr>A New Way Of Seeing The World</vt:lpstr>
      <vt:lpstr>What Are The Parts Of  A Programming Language?</vt:lpstr>
      <vt:lpstr>Writing Our Program</vt:lpstr>
      <vt:lpstr>Data Types</vt:lpstr>
      <vt:lpstr>Data Structures</vt:lpstr>
      <vt:lpstr>Variables make use of data types and structures</vt:lpstr>
      <vt:lpstr>Operators</vt:lpstr>
      <vt:lpstr>Conditional Statements</vt:lpstr>
      <vt:lpstr>Loops</vt:lpstr>
      <vt:lpstr>Functions</vt:lpstr>
      <vt:lpstr>Input / Output</vt:lpstr>
      <vt:lpstr>How To Write a Program</vt:lpstr>
      <vt:lpstr>How To Write A Program</vt:lpstr>
      <vt:lpstr>Think About The Problem You Want To Solve</vt:lpstr>
      <vt:lpstr>Debugging</vt:lpstr>
      <vt:lpstr>How Do We Get Started?</vt:lpstr>
      <vt:lpstr>How Do We Convert Pseudocode  to an Actual Program?</vt:lpstr>
      <vt:lpstr>Writing Our Program</vt:lpstr>
      <vt:lpstr>Code Is Read More Often  Then It Is Written!</vt:lpstr>
      <vt:lpstr>Where To Find Package or Code?</vt:lpstr>
      <vt:lpstr>How To Write Your Own Code?</vt:lpstr>
      <vt:lpstr>How To Write Your Own Code?</vt:lpstr>
      <vt:lpstr>Pseudocode Experiment</vt:lpstr>
      <vt:lpstr>Total number of mutations over time  in the 12 LTEE populations</vt:lpstr>
      <vt:lpstr>Pseudocode What do we want our program to do?</vt:lpstr>
      <vt:lpstr>Pseudocode What do we want our program to do?</vt:lpstr>
      <vt:lpstr>Pseudocode What do we want our program to do?</vt:lpstr>
      <vt:lpstr>Excersize</vt:lpstr>
      <vt:lpstr>PowerPoint Presentation</vt:lpstr>
      <vt:lpstr>Advanced Concepts</vt:lpstr>
      <vt:lpstr>Advanced Concepts</vt:lpstr>
      <vt:lpstr>Data Structures</vt:lpstr>
      <vt:lpstr>Data Structures</vt:lpstr>
      <vt:lpstr>Data Structures</vt:lpstr>
      <vt:lpstr>Data Structures</vt:lpstr>
      <vt:lpstr>Data Structures</vt:lpstr>
      <vt:lpstr>Algorithms</vt:lpstr>
      <vt:lpstr>What Is An Algorithm</vt:lpstr>
      <vt:lpstr>Big O Notation</vt:lpstr>
      <vt:lpstr>Big O Notation</vt:lpstr>
      <vt:lpstr>Algorithms P vs NP Problem</vt:lpstr>
      <vt:lpstr>Dynamic Programming</vt:lpstr>
      <vt:lpstr>Greedy Programing</vt:lpstr>
      <vt:lpstr>Debugging</vt:lpstr>
      <vt:lpstr>Application Program Interface (API)</vt:lpstr>
      <vt:lpstr>Test-driven Development</vt:lpstr>
      <vt:lpstr>Version Control</vt:lpstr>
      <vt:lpstr>Development Methodologies</vt:lpstr>
      <vt:lpstr>Parallel Computing</vt:lpstr>
      <vt:lpstr>Graphical Processing Unit (GPU)</vt:lpstr>
      <vt:lpstr>Machine Learning</vt:lpstr>
      <vt:lpstr>Development - Operations (DevOps)</vt:lpstr>
      <vt:lpstr>Workflow / Pipeline</vt:lpstr>
      <vt:lpstr>Getting Started</vt:lpstr>
      <vt:lpstr>Learning Objectives</vt:lpstr>
      <vt:lpstr>Resources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NIEHS</dc:title>
  <dc:creator>Microsoft Office User</dc:creator>
  <cp:lastModifiedBy>Squires, Richard (NIH/NIAID) [C]</cp:lastModifiedBy>
  <cp:revision>996</cp:revision>
  <dcterms:created xsi:type="dcterms:W3CDTF">2016-07-20T04:00:03Z</dcterms:created>
  <dcterms:modified xsi:type="dcterms:W3CDTF">2017-11-01T04:30:14Z</dcterms:modified>
</cp:coreProperties>
</file>